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18288000" cy="10287000"/>
  <p:notesSz cx="6858000" cy="9144000"/>
  <p:embeddedFontLst>
    <p:embeddedFont>
      <p:font typeface="Aileron Heavy" pitchFamily="2" charset="77"/>
      <p:regular r:id="rId76"/>
      <p:bold r:id="rId77"/>
    </p:embeddedFont>
    <p:embeddedFont>
      <p:font typeface="Aileron Ultra-Bold" pitchFamily="2" charset="77"/>
      <p:regular r:id="rId78"/>
      <p:bold r:id="rId79"/>
    </p:embeddedFont>
    <p:embeddedFont>
      <p:font typeface="Arial Nova" panose="020B0504020202020204" pitchFamily="34" charset="0"/>
      <p:regular r:id="rId80"/>
      <p:bold r:id="rId81"/>
      <p:italic r:id="rId82"/>
      <p:boldItalic r:id="rId83"/>
    </p:embeddedFont>
    <p:embeddedFont>
      <p:font typeface="Arial Nova Italics" panose="020B0504020202090204" pitchFamily="34" charset="0"/>
      <p:regular r:id="rId84"/>
      <p:italic r:id="rId85"/>
    </p:embeddedFont>
    <p:embeddedFont>
      <p:font typeface="Canva Sans" panose="020B0503030501040103" pitchFamily="34" charset="0"/>
      <p:regular r:id="rId86"/>
    </p:embeddedFont>
    <p:embeddedFont>
      <p:font typeface="Canva Sans Bold" panose="020B0803030501040103" pitchFamily="34" charset="0"/>
      <p:regular r:id="rId87"/>
      <p:bold r:id="rId88"/>
    </p:embeddedFont>
    <p:embeddedFont>
      <p:font typeface="Canva Sans Bold Italics" panose="020B0803030501040103" pitchFamily="34" charset="0"/>
      <p:regular r:id="rId89"/>
      <p:bold r:id="rId90"/>
      <p:italic r:id="rId91"/>
      <p:boldItalic r:id="rId92"/>
    </p:embeddedFont>
    <p:embeddedFont>
      <p:font typeface="Canva Sans Italics" panose="020B0503030501040103" pitchFamily="34" charset="0"/>
      <p:regular r:id="rId93"/>
      <p:italic r:id="rId94"/>
    </p:embeddedFont>
    <p:embeddedFont>
      <p:font typeface="Cy Grotesk Wide" pitchFamily="2" charset="77"/>
      <p:regular r:id="rId95"/>
    </p:embeddedFont>
    <p:embeddedFont>
      <p:font typeface="Cy Grotesk Wide Bold" pitchFamily="2" charset="77"/>
      <p:regular r:id="rId96"/>
      <p:bold r:id="rId97"/>
    </p:embeddedFont>
    <p:embeddedFont>
      <p:font typeface="Public Sans" pitchFamily="2" charset="77"/>
      <p:regular r:id="rId98"/>
    </p:embeddedFont>
    <p:embeddedFont>
      <p:font typeface="Public Sans Bold" pitchFamily="2" charset="77"/>
      <p:regular r:id="rId99"/>
    </p:embeddedFont>
    <p:embeddedFont>
      <p:font typeface="Roboto" panose="02000000000000000000" pitchFamily="2" charset="0"/>
      <p:regular r:id="rId100"/>
      <p:bold r:id="rId101"/>
      <p:italic r:id="rId102"/>
    </p:embeddedFont>
    <p:embeddedFont>
      <p:font typeface="Roboto Italics" panose="02000000000000000000" pitchFamily="2" charset="0"/>
      <p:regular r:id="rId103"/>
      <p: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97" autoAdjust="0"/>
  </p:normalViewPr>
  <p:slideViewPr>
    <p:cSldViewPr>
      <p:cViewPr varScale="1">
        <p:scale>
          <a:sx n="71" d="100"/>
          <a:sy n="71" d="100"/>
        </p:scale>
        <p:origin x="76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102" Type="http://schemas.openxmlformats.org/officeDocument/2006/relationships/font" Target="fonts/font27.fntdata"/><Relationship Id="rId5" Type="http://schemas.openxmlformats.org/officeDocument/2006/relationships/slide" Target="slides/slide4.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8.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97" Type="http://schemas.openxmlformats.org/officeDocument/2006/relationships/font" Target="fonts/font22.fntdata"/><Relationship Id="rId104"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fntdata"/><Relationship Id="rId100" Type="http://schemas.openxmlformats.org/officeDocument/2006/relationships/font" Target="fonts/font25.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My firm is pretty well know for a RIMS report. This is something we have developed. You might have heard on the radio on KSL Saturday nights from 7-9 pm. The RIMS report is really a tax-free retirement path and when you set up a visit today after the class, Kristi, some of you have met her, Kristi say HI. She has my calendar. Get with her and set up a visit for me to create a customized RIMS for you and we will give you an entire tax-free Retirement Kit. Ready to go and this is part 1 of todays process to get you started on the road to a tax-free retirement or more tax-efficent retirement. </a:t>
            </a:r>
          </a:p>
          <a:p>
            <a:r>
              <a:rPr lang="en-US"/>
              <a:t>S0. If you set up a visit with us today/tonight you will get the Welcome packet which includes: </a:t>
            </a:r>
          </a:p>
          <a:p>
            <a:r>
              <a:rPr lang="en-US"/>
              <a:t>tax free retirement white paper</a:t>
            </a:r>
          </a:p>
          <a:p>
            <a:r>
              <a:rPr lang="en-US"/>
              <a:t>Retirement Mythbusters</a:t>
            </a:r>
          </a:p>
          <a:p>
            <a:r>
              <a:rPr lang="en-US"/>
              <a:t>Tax free Retirement Snapshot.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Asset location is more important than asset allocation. Yes you need growth but what type of growth....that is the question. </a:t>
            </a:r>
          </a:p>
          <a:p>
            <a:r>
              <a:rPr lang="en-US"/>
              <a:t>•	We are going to talk about where your assets live because this is more important than your asset allocation.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Location, location, location</a:t>
            </a:r>
          </a:p>
          <a:p>
            <a:r>
              <a:rPr lang="en-US"/>
              <a:t>•	I start by looking at where your assets are housed first. This will determine how much you or anyone will be paying taxes for the rest of their retirement or not. Especially if taxes go up over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Tax Column </a:t>
            </a:r>
          </a:p>
          <a:p>
            <a:r>
              <a:rPr lang="en-US"/>
              <a:t>Let's go quickly over where all money falls. </a:t>
            </a:r>
          </a:p>
          <a:p>
            <a:endParaRPr lang="en-US"/>
          </a:p>
          <a:p>
            <a:r>
              <a:rPr lang="en-US"/>
              <a:t>•	All money fall in 3 different catorgories Taxable, tax-deferred or tax-free.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Taxable column</a:t>
            </a:r>
          </a:p>
          <a:p>
            <a:r>
              <a:rPr lang="en-US"/>
              <a:t>You find:</a:t>
            </a:r>
          </a:p>
          <a:p>
            <a:r>
              <a:rPr lang="en-US"/>
              <a:t>•	CK/SA, Money Market Accts, Brokerage Acct -stock, bonds ETFs and CD</a:t>
            </a:r>
          </a:p>
          <a:p>
            <a:r>
              <a:rPr lang="en-US"/>
              <a:t>NON retirement accounts.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Pros: Liquid -Short term goals</a:t>
            </a:r>
          </a:p>
          <a:p>
            <a:endParaRPr lang="en-US"/>
          </a:p>
          <a:p>
            <a:endParaRPr lang="en-US"/>
          </a:p>
          <a:p>
            <a:r>
              <a:rPr lang="en-US"/>
              <a:t>•	I only recommend have an emergency fund, in the tax column, account up to 6-month worth of wages. Save for new cars, new roof, building a new garage, vacation etc. Short term goals.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 taxable 1099 on gains on money not using</a:t>
            </a:r>
          </a:p>
          <a:p>
            <a:endParaRPr lang="en-US"/>
          </a:p>
          <a:p>
            <a:r>
              <a:rPr lang="en-US"/>
              <a:t>•	Having more than 6-12 thanin this column is reckless and irresponsible because you get a lovey nasty 1099 on money you aren't using. </a:t>
            </a:r>
          </a:p>
          <a:p>
            <a:endParaRPr lang="en-US"/>
          </a:p>
          <a:p>
            <a:r>
              <a:rPr lang="en-US"/>
              <a:t>How impactful is that? let me give you an example.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 if you take a $1 and double it twenty times? Take a dollar and double it and then double that and then double that etc until you hit 20 doublings. </a:t>
            </a:r>
          </a:p>
          <a:p>
            <a:endParaRPr lang="en-US"/>
          </a:p>
          <a:p>
            <a:r>
              <a:rPr lang="en-US"/>
              <a:t>Any guesses on the growth?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would it be? It’s over a 1 million dollars. </a:t>
            </a:r>
          </a:p>
          <a:p>
            <a:r>
              <a:rPr lang="en-US"/>
              <a:t>But I forgot something.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Okay but what if we take that $1 and double it and then pay taxes on the gains. Let’s say 25%, and we do that doubling 20 times but take taxes out on the gains along the way.</a:t>
            </a:r>
          </a:p>
          <a:p>
            <a:r>
              <a:rPr lang="en-US"/>
              <a:t>What’s the ending balance now? Any guess?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First thank you all for coming. I know none of you drove through traffic just for the food but to learn more about tax-free retirement. I want you to walk away with at least learning one new thing/to be informed. If you could make sure your phones are silents that would be great too. </a:t>
            </a:r>
          </a:p>
          <a:p>
            <a:r>
              <a:rPr lang="en-US"/>
              <a:t>Some housekeeping Take your evaluation sheets out. I need you to fill the top part out and the body of it as we go along tonight. There are some topics you might be interested in as we go through the seminar tonight. If you are interested in one of these topics just mark it on the evaluation sheet. Right now just take the next few minutes to fill out the top part.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Answer rougly $72,000 a million is now $72,000. </a:t>
            </a:r>
          </a:p>
          <a:p>
            <a:endParaRPr lang="en-US"/>
          </a:p>
          <a:p>
            <a:r>
              <a:rPr lang="en-US"/>
              <a:t>It goes 1 million to 72,000. That's 900,000 less because of taxes.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Taxes have a massive impact </a:t>
            </a:r>
          </a:p>
          <a:p>
            <a:r>
              <a:rPr lang="en-US"/>
              <a:t>•	0% ~$1,000,000 </a:t>
            </a:r>
          </a:p>
          <a:p>
            <a:r>
              <a:rPr lang="en-US"/>
              <a:t>•	25% ~$72,000</a:t>
            </a:r>
          </a:p>
          <a:p>
            <a:r>
              <a:rPr lang="en-US"/>
              <a:t>•	30%~$40,000</a:t>
            </a:r>
          </a:p>
          <a:p>
            <a:r>
              <a:rPr lang="en-US"/>
              <a:t>•	20% ~$112,000</a:t>
            </a:r>
          </a:p>
          <a:p>
            <a:endParaRPr lang="en-US"/>
          </a:p>
          <a:p>
            <a:r>
              <a:rPr lang="en-US"/>
              <a:t>Now look the point is not that we see our money double 20 times over our lifetime. </a:t>
            </a:r>
          </a:p>
          <a:p>
            <a:endParaRPr lang="en-US"/>
          </a:p>
          <a:p>
            <a:r>
              <a:rPr lang="en-US"/>
              <a:t>The point is that the taxable column is a poor location for long term goals due to taxes. </a:t>
            </a:r>
          </a:p>
          <a:p>
            <a:endParaRPr lang="en-US"/>
          </a:p>
          <a:p>
            <a:r>
              <a:rPr lang="en-US"/>
              <a:t>6 months emergency fund only. </a:t>
            </a:r>
          </a:p>
          <a:p>
            <a:endParaRPr lang="en-US"/>
          </a:p>
          <a:p>
            <a:r>
              <a:rPr lang="en-US"/>
              <a:t>But that’s why we get excited about the next column. Taxes has a massive impact.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What is housed in the tax deferred Column?</a:t>
            </a:r>
          </a:p>
          <a:p>
            <a:r>
              <a:rPr lang="en-US"/>
              <a:t>•	IRA like traditional, SEP (contribute only by employer or self-employed person), and Simple (work sponsor plan employee can contribute too and get a match from the employer</a:t>
            </a:r>
          </a:p>
          <a:p>
            <a:r>
              <a:rPr lang="en-US"/>
              <a:t>•	401ks</a:t>
            </a:r>
          </a:p>
          <a:p>
            <a:r>
              <a:rPr lang="en-US"/>
              <a:t>•	457s</a:t>
            </a:r>
          </a:p>
          <a:p>
            <a:r>
              <a:rPr lang="en-US"/>
              <a:t>•	403(b)s</a:t>
            </a:r>
          </a:p>
          <a:p>
            <a:r>
              <a:rPr lang="en-US"/>
              <a:t>•	TSPs and most annuities</a:t>
            </a:r>
          </a:p>
          <a:p>
            <a:r>
              <a:rPr lang="en-US"/>
              <a:t>This column it reduces your taxable income today. I "feel" like I receive tax saving today. Notice how I said I "feel" I get a tax saving because of that. There's a reason I'm saying it that way.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Pro: Pre-tax saving and growth potential</a:t>
            </a:r>
          </a:p>
          <a:p>
            <a:r>
              <a:rPr lang="en-US"/>
              <a:t>Not hindering by tax along the way like our example. </a:t>
            </a:r>
          </a:p>
          <a:p>
            <a:r>
              <a:rPr lang="en-US"/>
              <a:t> I get better tax savings today because it's not hinder by taxes along the way.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Con: Loss of deductions in retirement</a:t>
            </a:r>
          </a:p>
          <a:p>
            <a:r>
              <a:rPr lang="en-US"/>
              <a:t>•	Conventional wisdom says pay off your mortgage</a:t>
            </a:r>
          </a:p>
          <a:p>
            <a:r>
              <a:rPr lang="en-US"/>
              <a:t>•	Kids child credit goes away even if they move back in</a:t>
            </a:r>
          </a:p>
          <a:p>
            <a:r>
              <a:rPr lang="en-US"/>
              <a:t>•	Not contributing into these vehicles any longer</a:t>
            </a:r>
          </a:p>
          <a:p>
            <a:endParaRPr lang="en-US"/>
          </a:p>
          <a:p>
            <a:r>
              <a:rPr lang="en-US"/>
              <a:t>Point is we loss these deductions in retirement &amp; only have the standard deduction for most people. </a:t>
            </a:r>
          </a:p>
          <a:p>
            <a:endParaRPr lang="en-US"/>
          </a:p>
          <a:p>
            <a:r>
              <a:rPr lang="en-US"/>
              <a:t>okay, if I could double my money and not pay taxes along the way. Can I get there to a million dollars? Sure but where are taxes headed?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Where are taxes headed?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Question- Will the government need more or less money in the future? </a:t>
            </a:r>
          </a:p>
          <a:p>
            <a:r>
              <a:rPr lang="en-US"/>
              <a:t>•	If you ask 100 of your friends and family this question, what will they all say? </a:t>
            </a:r>
          </a:p>
          <a:p>
            <a:endParaRPr lang="en-US"/>
          </a:p>
          <a:p>
            <a:r>
              <a:rPr lang="en-US"/>
              <a:t>This might seem like a silly question, but it's a serious one.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Our national debt is 33 trillion and goes up 2 million every 60 seconds. </a:t>
            </a:r>
          </a:p>
          <a:p>
            <a:r>
              <a:rPr lang="en-US"/>
              <a:t>•	Our Debt is 120% (Last time it was this high was in WW2). </a:t>
            </a:r>
          </a:p>
          <a:p>
            <a:r>
              <a:rPr lang="en-US"/>
              <a:t>•	to our GDP (gross domestic product-value of our economic -goods produced in our boards/Price tag on our economic and what it’s worth basically.) By 2053 it’s predicted to be 195%. </a:t>
            </a:r>
          </a:p>
          <a:p>
            <a:r>
              <a:rPr lang="en-US"/>
              <a:t>•	Social Security and Medicare set to experience serious cash deficits. </a:t>
            </a:r>
          </a:p>
          <a:p>
            <a:r>
              <a:rPr lang="en-US"/>
              <a:t>•	How much money resides in our qualified plans? $37 Trillions </a:t>
            </a:r>
          </a:p>
          <a:p>
            <a:r>
              <a:rPr lang="en-US"/>
              <a:t>•	It’s a target rich environment. This is the “Gold” at the end of the rainbow for our government.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Our Debt is 120% (Last time it was this high was in WW2). </a:t>
            </a:r>
          </a:p>
          <a:p>
            <a:r>
              <a:rPr lang="en-US"/>
              <a:t>•	to our GDP (gross domestic product-value of our economic -goods produced in our boards/Price tag on our economic and what it’s worth basically.) By 2053 it’s predicted to be 195%. </a:t>
            </a:r>
          </a:p>
          <a:p>
            <a:endParaRPr lang="en-US"/>
          </a:p>
          <a:p>
            <a:r>
              <a:rPr lang="en-US"/>
              <a:t>Our debt is 20% greater than our value economically.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r>
              <a:rPr lang="en-US"/>
              <a:t>•	Social Security and Medicare set to experience serious cash deficits. </a:t>
            </a:r>
          </a:p>
          <a:p>
            <a:r>
              <a:rPr lang="en-US"/>
              <a:t>Decrease in benefit less than 9 years.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a bunch of things to get through tonight. </a:t>
            </a:r>
          </a:p>
          <a:p>
            <a:r>
              <a:rPr lang="en-US"/>
              <a:t>We are going to go over...</a:t>
            </a:r>
          </a:p>
          <a:p>
            <a:endParaRPr lang="en-US"/>
          </a:p>
          <a:p>
            <a:r>
              <a:rPr lang="en-US"/>
              <a:t>•	The Tax Columns</a:t>
            </a:r>
          </a:p>
          <a:p>
            <a:r>
              <a:rPr lang="en-US"/>
              <a:t>•	The qualified plan Tax Dilemma</a:t>
            </a:r>
          </a:p>
          <a:p>
            <a:r>
              <a:rPr lang="en-US"/>
              <a:t>•	Social Security Taxation</a:t>
            </a:r>
          </a:p>
          <a:p>
            <a:r>
              <a:rPr lang="en-US"/>
              <a:t>•	How to create multiple streams of tax-free income, including social security</a:t>
            </a:r>
          </a:p>
          <a:p>
            <a:r>
              <a:rPr lang="en-US"/>
              <a:t>•	Increasing safety, net rate of return, and net spendable income along the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How much money resides in our qualified plans? $37 Trillions </a:t>
            </a:r>
          </a:p>
          <a:p>
            <a:r>
              <a:rPr lang="en-US"/>
              <a:t>work or private. What do you notice with our debt and qualified plans. </a:t>
            </a:r>
          </a:p>
          <a:p>
            <a:r>
              <a:rPr lang="en-US"/>
              <a:t>•	It’s a target rich environment. This is the “Gold” at the end of the rainbow for our government.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Mark Walker former Controller General in 2008 said in testimony to Congress the following: </a:t>
            </a:r>
          </a:p>
          <a:p>
            <a:endParaRPr lang="en-US"/>
          </a:p>
          <a:p>
            <a:r>
              <a:rPr lang="en-US"/>
              <a:t>“...the tax rate for the lowest tax bracket would have to be increased from 10 percent to 25 percent; that tax rate on incomes in the current 25 percent bracket would have to be increased to 63 percent; and the tax rate of the highest bracket would have to be raised from 35 percent to 88 percent.”</a:t>
            </a:r>
          </a:p>
          <a:p>
            <a:endParaRPr lang="en-US"/>
          </a:p>
          <a:p>
            <a:r>
              <a:rPr lang="en-US"/>
              <a:t>This was when we were only 8 trillion in debt. How much are we today. 4 times that amount. (He was looking at debts, social programs or cutting benefits and raising taxes to offset debts and deficits).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Mark Walker talks about some brackets more than doubling. </a:t>
            </a:r>
          </a:p>
          <a:p>
            <a:endParaRPr lang="en-US"/>
          </a:p>
          <a:p>
            <a:r>
              <a:rPr lang="en-US"/>
              <a:t>Have we ever been there tax wise? Look at the history of taxes. Here's a chart of the highest marginal tax brackets in the nation historically. What's the hightest?</a:t>
            </a:r>
          </a:p>
          <a:p>
            <a:endParaRPr lang="en-US"/>
          </a:p>
          <a:p>
            <a:r>
              <a:rPr lang="en-US"/>
              <a:t>1943-46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Historical highest 1943-1946</a:t>
            </a:r>
          </a:p>
          <a:p>
            <a:endParaRPr lang="en-US"/>
          </a:p>
          <a:p>
            <a:r>
              <a:rPr lang="en-US"/>
              <a:t>94% if you made more than $200,000 a year</a:t>
            </a:r>
          </a:p>
          <a:p>
            <a:r>
              <a:rPr lang="en-US"/>
              <a:t>Ex. Ronald Regan was in the movie picture business and only created 2 movies a year so he wouldn’t have to pay so much in taxes. </a:t>
            </a:r>
          </a:p>
          <a:p>
            <a:endParaRPr lang="en-US"/>
          </a:p>
          <a:p>
            <a:r>
              <a:rPr lang="en-US"/>
              <a:t>60-70s it was 70% range. </a:t>
            </a:r>
          </a:p>
          <a:p>
            <a:endParaRPr lang="en-US"/>
          </a:p>
          <a:p>
            <a:r>
              <a:rPr lang="en-US"/>
              <a:t>Remember we would have to have taxes go up across the board by 20% in each tax bracket to stop the bleeding, not pay off the debt. </a:t>
            </a:r>
          </a:p>
          <a:p>
            <a:endParaRPr lang="en-US"/>
          </a:p>
          <a:p>
            <a:r>
              <a:rPr lang="en-US"/>
              <a:t>if we averaged our taxes it would be 55.8%, the median is 58%</a:t>
            </a:r>
          </a:p>
          <a:p>
            <a:endParaRPr lang="en-US"/>
          </a:p>
          <a:p>
            <a:r>
              <a:rPr lang="en-US"/>
              <a:t>Taxes right now is low...it's on sale.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Pre-tax penalty</a:t>
            </a:r>
          </a:p>
          <a:p>
            <a:r>
              <a:rPr lang="en-US"/>
              <a:t>•	What does this mean?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Pre-tax Penalty</a:t>
            </a:r>
          </a:p>
          <a:p>
            <a:r>
              <a:rPr lang="en-US"/>
              <a:t>•	Long term Capital gains tax versus Short term Capital Gains tax</a:t>
            </a:r>
          </a:p>
          <a:p>
            <a:r>
              <a:rPr lang="en-US"/>
              <a:t>•	What is LTCG? You hold a property or stock for 1 year or 1 day and then sell for lower tax rates 15-20% </a:t>
            </a:r>
          </a:p>
          <a:p>
            <a:r>
              <a:rPr lang="en-US"/>
              <a:t>We would take this all day long. </a:t>
            </a:r>
          </a:p>
          <a:p>
            <a:r>
              <a:rPr lang="en-US"/>
              <a:t>•	What is STCG? You hold a property or stock for less than a year. So let’s remember this. </a:t>
            </a:r>
          </a:p>
          <a:p>
            <a:r>
              <a:rPr lang="en-US"/>
              <a:t>•	How long do you hold a 401k or IRA? Long term? Decades? </a:t>
            </a:r>
          </a:p>
          <a:p>
            <a:r>
              <a:rPr lang="en-US"/>
              <a:t>•	The deal you make with the IRS when you contribute to a 401k or IRA is all the contribution will be taxed as STCG. IRS guidlines 401 paragraph K plan you make the deal of pretax penalty with these qualified plans.  They don't ever talk about when you are setting up these work or private plan.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With a show of hands Who knows what Provisional income is? It’s okay we are going to quickly discuss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Provisional Income-How they calculate taxes on Social security.</a:t>
            </a:r>
          </a:p>
          <a:p>
            <a:r>
              <a:rPr lang="en-US"/>
              <a:t>•	PI go over it</a:t>
            </a:r>
          </a:p>
          <a:p>
            <a:r>
              <a:rPr lang="en-US"/>
              <a:t>•	Married 32,000 50% taxable at highest marginal rate</a:t>
            </a:r>
          </a:p>
          <a:p>
            <a:r>
              <a:rPr lang="en-US"/>
              <a:t>•	Married 44,000 85% taxable at highest marginal rate</a:t>
            </a:r>
          </a:p>
          <a:p>
            <a:r>
              <a:rPr lang="en-US"/>
              <a:t>•	Single $25,000-50%</a:t>
            </a:r>
          </a:p>
          <a:p>
            <a:r>
              <a:rPr lang="en-US"/>
              <a:t>•	Single $34,000-85%</a:t>
            </a:r>
          </a:p>
          <a:p>
            <a:r>
              <a:rPr lang="en-US"/>
              <a:t>Social security on its own can be tax-free but it’s the other assets that cause taxation. Thank you Regan and Clinton.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Provisional Income-How they calculate taxes on Social security.</a:t>
            </a:r>
          </a:p>
          <a:p>
            <a:r>
              <a:rPr lang="en-US"/>
              <a:t>•	PI go over it</a:t>
            </a:r>
          </a:p>
          <a:p>
            <a:r>
              <a:rPr lang="en-US"/>
              <a:t>•	Married 32,000 50% taxable at highest marginal rate</a:t>
            </a:r>
          </a:p>
          <a:p>
            <a:r>
              <a:rPr lang="en-US"/>
              <a:t>•	Married 44,000 85% taxable at highest marginal rate</a:t>
            </a:r>
          </a:p>
          <a:p>
            <a:r>
              <a:rPr lang="en-US"/>
              <a:t>•	Single $25,000-50%</a:t>
            </a:r>
          </a:p>
          <a:p>
            <a:r>
              <a:rPr lang="en-US"/>
              <a:t>•	Single $34,000-85%</a:t>
            </a:r>
          </a:p>
          <a:p>
            <a:r>
              <a:rPr lang="en-US"/>
              <a:t>Social security on its own can be tax-free but it’s the other assets that cause taxation. Thank you Regan and Clinton.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the 401k is a “Failed Experiment” by Teresa Ghilarducci (Ghirardelli Chocolate hahaha) Can anyone say that last name? </a:t>
            </a:r>
          </a:p>
          <a:p>
            <a:endParaRPr lang="en-US"/>
          </a:p>
          <a:p>
            <a:r>
              <a:rPr lang="en-US"/>
              <a:t>the “…structure [of the 401K] was always set up against lower-paid or middle-class workers from the very beginning...”</a:t>
            </a:r>
          </a:p>
          <a:p>
            <a:endParaRPr lang="en-US"/>
          </a:p>
          <a:p>
            <a:r>
              <a:rPr lang="en-US"/>
              <a:t>Maximization taxes, cause surcharges (extra cost on premiums) on Medicare premium, taxes on social security.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My story….</a:t>
            </a:r>
          </a:p>
          <a:p>
            <a:r>
              <a:rPr lang="en-US"/>
              <a:t>•	This is my Grandmother Dorothy, some back ground on my Grandma….She was the 1st woman to major in a man’s major at Brown University. She was widow in her 50’s and had 3 out of her 5 kids still in High school when her husband passed. She was an amazing woman. Grandma went back to school and finished her degree to become a medical assistant and did everything right. </a:t>
            </a:r>
          </a:p>
          <a:p>
            <a:r>
              <a:rPr lang="en-US"/>
              <a:t>•	Followed the guru advise on </a:t>
            </a:r>
          </a:p>
          <a:p>
            <a:r>
              <a:rPr lang="en-US"/>
              <a:t>1.	Maxing out her 401k</a:t>
            </a:r>
          </a:p>
          <a:p>
            <a:r>
              <a:rPr lang="en-US"/>
              <a:t>2.	Believed in the buy, hold and pray method</a:t>
            </a:r>
          </a:p>
          <a:p>
            <a:r>
              <a:rPr lang="en-US"/>
              <a:t>Lived with grandma for 3 1/2 years</a:t>
            </a:r>
          </a:p>
          <a:p>
            <a:endParaRPr lang="en-US"/>
          </a:p>
          <a:p>
            <a:r>
              <a:rPr lang="en-US"/>
              <a:t>was going to be her helping us out until she got in a car accident</a:t>
            </a:r>
          </a:p>
          <a:p>
            <a:endParaRPr lang="en-US"/>
          </a:p>
          <a:p>
            <a:r>
              <a:rPr lang="en-US"/>
              <a:t>Got to see her struggles with retirement close 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Heart ache comes from this because we look at taxes in a micro view not a macro view. CPAs help save on taxes today not the future. </a:t>
            </a:r>
          </a:p>
          <a:p>
            <a:endParaRPr lang="en-US"/>
          </a:p>
          <a:p>
            <a:r>
              <a:rPr lang="en-US"/>
              <a:t>If you can change your view to macro this will change your behavior and decision making for your future for retirement.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Just read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why we have the tax-advantage column.</a:t>
            </a:r>
          </a:p>
          <a:p>
            <a:r>
              <a:rPr lang="en-US"/>
              <a:t>Tax-free Column</a:t>
            </a:r>
          </a:p>
          <a:p>
            <a:r>
              <a:rPr lang="en-US"/>
              <a:t>•	Roth IRA</a:t>
            </a:r>
          </a:p>
          <a:p>
            <a:r>
              <a:rPr lang="en-US"/>
              <a:t>•	Roth 401k</a:t>
            </a:r>
          </a:p>
          <a:p>
            <a:r>
              <a:rPr lang="en-US"/>
              <a:t>•	LIRP</a:t>
            </a:r>
          </a:p>
          <a:p>
            <a:r>
              <a:rPr lang="en-US"/>
              <a:t> Some say what about muni bonds-they might be federally tax free and some are state tax free but Muni bonds still cause capital gains tax and interest counts as PI-causing social security to taxed.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PROS:</a:t>
            </a:r>
          </a:p>
          <a:p>
            <a:r>
              <a:rPr lang="en-US"/>
              <a:t>•	Tax-free Growth and access</a:t>
            </a:r>
          </a:p>
          <a:p>
            <a:r>
              <a:rPr lang="en-US"/>
              <a:t>•	Insulated from increasing taxes</a:t>
            </a:r>
          </a:p>
          <a:p>
            <a:r>
              <a:rPr lang="en-US"/>
              <a:t>•	Not Counted as PI</a:t>
            </a:r>
          </a:p>
          <a:p>
            <a:endParaRPr lang="en-US"/>
          </a:p>
          <a:p>
            <a:r>
              <a:rPr lang="en-US"/>
              <a:t>his is a big part my practice is shifting to the tax free column. </a:t>
            </a:r>
          </a:p>
          <a:p>
            <a:r>
              <a:rPr lang="en-US"/>
              <a:t>CONs:</a:t>
            </a:r>
          </a:p>
          <a:p>
            <a:endParaRPr lang="en-US"/>
          </a:p>
          <a:p>
            <a:r>
              <a:rPr lang="en-US"/>
              <a:t>After-tax contributions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 these asset locations have a place. Absolutely. </a:t>
            </a:r>
          </a:p>
          <a:p>
            <a:r>
              <a:rPr lang="en-US"/>
              <a:t>YES!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Asset location is a careful balancing act between the tax columns. </a:t>
            </a:r>
          </a:p>
          <a:p>
            <a:r>
              <a:rPr lang="en-US"/>
              <a:t> </a:t>
            </a:r>
          </a:p>
          <a:p>
            <a:r>
              <a:rPr lang="en-US"/>
              <a:t>Taxes right now are on sale. 2.5 years left. </a:t>
            </a:r>
          </a:p>
          <a:p>
            <a:endParaRPr lang="en-US"/>
          </a:p>
          <a:p>
            <a:r>
              <a:rPr lang="en-US"/>
              <a:t>Evaluation sheet: a large part of my practice is defensing the tax bomb people created in their tax procrastinated vehicles in their 401k and IRA and relocated them into the tax free Column. So, if this is something that interests you or concerns you put it on your evaluation form.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My firm create a simple tax scorecard to see how much you will pay in taxes on your retirement income lifetime and part of the RIMS report. Once we do a customize RIMS people walk away happier maybe not at first based on the current Tax Scorecard but having a tax-free retirement road map.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the slide. </a:t>
            </a:r>
          </a:p>
          <a:p>
            <a:endParaRPr lang="en-US"/>
          </a:p>
          <a:p>
            <a:r>
              <a:rPr lang="en-US"/>
              <a:t>We will customize where you want your taxes will be here with the whatever rate of return you want. But for example sake we have used the following.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Breakdown of Taxes owed. </a:t>
            </a:r>
          </a:p>
          <a:p>
            <a:endParaRPr lang="en-US"/>
          </a:p>
          <a:p>
            <a:r>
              <a:rPr lang="en-US"/>
              <a:t>1. RMD Taxes $247,405</a:t>
            </a:r>
          </a:p>
          <a:p>
            <a:r>
              <a:rPr lang="en-US"/>
              <a:t>2. Reinvested tax/RMD $138,661</a:t>
            </a:r>
          </a:p>
          <a:p>
            <a:r>
              <a:rPr lang="en-US"/>
              <a:t>3. Death Tax/Heir $129,030</a:t>
            </a:r>
          </a:p>
          <a:p>
            <a:r>
              <a:rPr lang="en-US"/>
              <a:t>4. Social Security Taxes $125,493</a:t>
            </a:r>
          </a:p>
          <a:p>
            <a:r>
              <a:rPr lang="en-US"/>
              <a:t>Total Taxes: $640,589 from age 62 and 95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Breakdown of Taxes owed. </a:t>
            </a:r>
          </a:p>
          <a:p>
            <a:endParaRPr lang="en-US"/>
          </a:p>
          <a:p>
            <a:r>
              <a:rPr lang="en-US"/>
              <a:t>1. RMD Taxes $247,405</a:t>
            </a:r>
          </a:p>
          <a:p>
            <a:r>
              <a:rPr lang="en-US"/>
              <a:t>2. Reinvested tax/RMD $138,661</a:t>
            </a:r>
          </a:p>
          <a:p>
            <a:r>
              <a:rPr lang="en-US"/>
              <a:t>3. Death Tax/Heir $129,030</a:t>
            </a:r>
          </a:p>
          <a:p>
            <a:r>
              <a:rPr lang="en-US"/>
              <a:t>4. Social Security Taxes $125,493</a:t>
            </a:r>
          </a:p>
          <a:p>
            <a:r>
              <a:rPr lang="en-US"/>
              <a:t>Total Taxes: $640,589 from age 62 and 95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Followed the guru advise on </a:t>
            </a:r>
          </a:p>
          <a:p>
            <a:r>
              <a:rPr lang="en-US"/>
              <a:t>1.	Maxing out her 401k</a:t>
            </a:r>
          </a:p>
          <a:p>
            <a:r>
              <a:rPr lang="en-US"/>
              <a:t>2.	Believed in the buy, hold and pray method</a:t>
            </a:r>
          </a:p>
          <a:p>
            <a:r>
              <a:rPr lang="en-US"/>
              <a:t>•	So, in 1999 I got married and asked my grandma if we could move in for my last year of college. Of course, she was more than happy to let us move in.</a:t>
            </a:r>
          </a:p>
          <a:p>
            <a:r>
              <a:rPr lang="en-US"/>
              <a:t>•	What happened in the beginning of 2000 in market? Dot com bubble blow up.</a:t>
            </a:r>
          </a:p>
          <a:p>
            <a:endParaRPr lang="en-US"/>
          </a:p>
          <a:p>
            <a:r>
              <a:rPr lang="en-US"/>
              <a:t>I got a very intimate picture of my grandma's finances. I saw her stress about money.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Breakdown of Taxes owed. </a:t>
            </a:r>
          </a:p>
          <a:p>
            <a:endParaRPr lang="en-US"/>
          </a:p>
          <a:p>
            <a:r>
              <a:rPr lang="en-US"/>
              <a:t>1. RMD Taxes $247,405</a:t>
            </a:r>
          </a:p>
          <a:p>
            <a:r>
              <a:rPr lang="en-US"/>
              <a:t>2. Reinvested tax/RMD $138,661</a:t>
            </a:r>
          </a:p>
          <a:p>
            <a:r>
              <a:rPr lang="en-US"/>
              <a:t>3. Death Tax/Heir $129,030</a:t>
            </a:r>
          </a:p>
          <a:p>
            <a:r>
              <a:rPr lang="en-US"/>
              <a:t>4. Social Security Taxes $125,493</a:t>
            </a:r>
          </a:p>
          <a:p>
            <a:r>
              <a:rPr lang="en-US"/>
              <a:t>Total Taxes: $640,589 from age 62 and 95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Breakdown of Taxes owed. </a:t>
            </a:r>
          </a:p>
          <a:p>
            <a:endParaRPr lang="en-US"/>
          </a:p>
          <a:p>
            <a:r>
              <a:rPr lang="en-US"/>
              <a:t>1. RMD Taxes $247,405</a:t>
            </a:r>
          </a:p>
          <a:p>
            <a:r>
              <a:rPr lang="en-US"/>
              <a:t>2. Reinvested tax/RMD $138,661</a:t>
            </a:r>
          </a:p>
          <a:p>
            <a:r>
              <a:rPr lang="en-US"/>
              <a:t>3. Death Tax/Heir $129,030</a:t>
            </a:r>
          </a:p>
          <a:p>
            <a:r>
              <a:rPr lang="en-US"/>
              <a:t>4. Social Security Taxes $125,493</a:t>
            </a:r>
          </a:p>
          <a:p>
            <a:r>
              <a:rPr lang="en-US"/>
              <a:t>Total Taxes: $640,589 from age 62 and 95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Breakdown of Taxes owed. </a:t>
            </a:r>
          </a:p>
          <a:p>
            <a:endParaRPr lang="en-US"/>
          </a:p>
          <a:p>
            <a:r>
              <a:rPr lang="en-US"/>
              <a:t>1. RMD Taxes $247,405</a:t>
            </a:r>
          </a:p>
          <a:p>
            <a:r>
              <a:rPr lang="en-US"/>
              <a:t>2. Reinvested tax/RMD $138,661</a:t>
            </a:r>
          </a:p>
          <a:p>
            <a:r>
              <a:rPr lang="en-US"/>
              <a:t>3. Death Tax/Heir $129,030</a:t>
            </a:r>
          </a:p>
          <a:p>
            <a:r>
              <a:rPr lang="en-US"/>
              <a:t>4. Social Security Taxes $125,493</a:t>
            </a:r>
          </a:p>
          <a:p>
            <a:r>
              <a:rPr lang="en-US"/>
              <a:t>Total Taxes: $640,589 from age 62 and 95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fancy software that does a lot of fun formula and helps us create these strategic retirement road maps which are customized to each person. Since everyone’s landscape picture is unique to them. So, we are just going to highlight the basic points. </a:t>
            </a:r>
          </a:p>
          <a:p>
            <a:r>
              <a:rPr lang="en-US"/>
              <a:t>Read slide.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if taxes Normalize or increase over time due to the government needing more money.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the slide.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Same assumptions: except taxes rates going from 20% effective to 24% effective. </a:t>
            </a:r>
          </a:p>
          <a:p>
            <a:endParaRPr lang="en-US"/>
          </a:p>
          <a:p>
            <a:r>
              <a:rPr lang="en-US"/>
              <a:t>Taxes increase from </a:t>
            </a:r>
          </a:p>
          <a:p>
            <a:r>
              <a:rPr lang="en-US"/>
              <a:t>640,589 to $758,007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the slide.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show you the taxes scorecard if we do Roth conversion over a 5 year period.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5 years this is what our tax bill looks like in this example. </a:t>
            </a:r>
          </a:p>
          <a:p>
            <a:r>
              <a:rPr lang="en-US"/>
              <a:t>RMD taxes: $0</a:t>
            </a:r>
          </a:p>
          <a:p>
            <a:r>
              <a:rPr lang="en-US"/>
              <a:t>Reinvestment RMD taxes: $0</a:t>
            </a:r>
          </a:p>
          <a:p>
            <a:r>
              <a:rPr lang="en-US"/>
              <a:t>Death Taxes/Heirs: $0</a:t>
            </a:r>
          </a:p>
          <a:p>
            <a:r>
              <a:rPr lang="en-US"/>
              <a:t>Social security Taxes: $0</a:t>
            </a:r>
          </a:p>
          <a:p>
            <a:r>
              <a:rPr lang="en-US"/>
              <a:t>Conversion Taxes: $125,246</a:t>
            </a:r>
          </a:p>
          <a:p>
            <a:r>
              <a:rPr lang="en-US"/>
              <a:t>Total taxes in retirement: $125,246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was she taught about retirement regarding taxes?</a:t>
            </a:r>
          </a:p>
          <a:p>
            <a:endParaRPr lang="en-US"/>
          </a:p>
          <a:p>
            <a:r>
              <a:rPr lang="en-US"/>
              <a:t>401k and IRAs are tax-efficient</a:t>
            </a:r>
          </a:p>
          <a:p>
            <a:endParaRPr lang="en-US"/>
          </a:p>
          <a:p>
            <a:r>
              <a:rPr lang="en-US"/>
              <a:t>Taxes are just something you have to live with. </a:t>
            </a:r>
          </a:p>
          <a:p>
            <a:endParaRPr lang="en-US"/>
          </a:p>
          <a:p>
            <a:r>
              <a:rPr lang="en-US"/>
              <a:t>•	NO ONE taught her how to protect against a market crash.</a:t>
            </a:r>
          </a:p>
          <a:p>
            <a:r>
              <a:rPr lang="en-US"/>
              <a:t>•	She still had to take an income during that time.</a:t>
            </a:r>
          </a:p>
          <a:p>
            <a:r>
              <a:rPr lang="en-US"/>
              <a:t>•	Is it still taxable on the way out? YES! NO one taught her how to defuse the tax bomb.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we do 5 years of Roth conversions. The taxes are still 20% effective rate 2.5 years and 24% the other years. Right in line with the Trump cuts. </a:t>
            </a:r>
          </a:p>
          <a:p>
            <a:endParaRPr lang="en-US"/>
          </a:p>
          <a:p>
            <a:r>
              <a:rPr lang="en-US"/>
              <a:t>The total taxes with the Roth conversions is $125,246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example: there are two road people can make. </a:t>
            </a:r>
          </a:p>
          <a:p>
            <a:endParaRPr lang="en-US"/>
          </a:p>
          <a:p>
            <a:r>
              <a:rPr lang="en-US"/>
              <a:t>Pay taxes for the rest of retirement. $758,007 </a:t>
            </a:r>
          </a:p>
          <a:p>
            <a:endParaRPr lang="en-US"/>
          </a:p>
          <a:p>
            <a:r>
              <a:rPr lang="en-US"/>
              <a:t>OR</a:t>
            </a:r>
          </a:p>
          <a:p>
            <a:endParaRPr lang="en-US"/>
          </a:p>
          <a:p>
            <a:r>
              <a:rPr lang="en-US"/>
              <a:t>Pay the taxes that are already owed in 5 years and only pay $125,246.</a:t>
            </a:r>
          </a:p>
          <a:p>
            <a:endParaRPr lang="en-US"/>
          </a:p>
          <a:p>
            <a:endParaRPr lang="en-US"/>
          </a:p>
          <a:p>
            <a:r>
              <a:rPr lang="en-US"/>
              <a:t>That is a common misconception gains on the taxes belong to the IRS.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the overall tax saving over your retirement.</a:t>
            </a:r>
          </a:p>
          <a:p>
            <a:endParaRPr lang="en-US"/>
          </a:p>
          <a:p>
            <a:r>
              <a:rPr lang="en-US"/>
              <a:t>$632,761. What can you do with that amount in your retirement. Travel, charitable pursuits, start your own business.....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Taxes are the biggest fee in retirement. Period.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Strategically converting the 401k to Roth, only contributing the to receive the employer match, Overage paying into the 401k goes to the Roth 401k side, recapturing term  and LTC premium and put it into the properly structure LIRP, Also utilizing a 72T distribution from IRA to Roth conversion and a LIRP. </a:t>
            </a:r>
          </a:p>
          <a:p>
            <a:r>
              <a:rPr lang="en-US"/>
              <a:t>(72T is a Loop hole That the IRS allows to access your Qualified money before 59.5 without penalty, it's a calculation).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 95% of people don't have a Retirement plan in place. Get an X-ray of your assets. </a:t>
            </a:r>
          </a:p>
          <a:p>
            <a:endParaRPr lang="en-US"/>
          </a:p>
          <a:p>
            <a:r>
              <a:rPr lang="en-US"/>
              <a:t>With us we assess your tax risk, market risk, inflation risk, longevity risk and sequence of Return Risk.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Typical Result we see when we do this RIMS report</a:t>
            </a:r>
          </a:p>
          <a:p>
            <a:r>
              <a:rPr lang="en-US"/>
              <a:t>1. 30-50% increase of net spendable income</a:t>
            </a:r>
          </a:p>
          <a:p>
            <a:r>
              <a:rPr lang="en-US"/>
              <a:t>2. Assets last about 7-10 years longer</a:t>
            </a:r>
          </a:p>
          <a:p>
            <a:r>
              <a:rPr lang="en-US"/>
              <a:t>3. People can retire 2-3 years earlier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only 5% of people have a Retirement road map. Get a second x-ray on your retirement. Get your RIMS report.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My firm is pretty well know for a RIMS report. This is something we have developed. You might have heard on the radio on KSL Saturday nights from 7-9 pm. The RIMS report is really a tax-free retirement path and when you set up a visit today after the class, Kristi, some of you have met her, Kristi say HI. She has my calendar. Get with her and set up a visit for me to create a customized RIMS for you and we will give you an entire tax-free Retirement Kit. Ready to go and this is part 1 of todays process to get you started on the road to a tax-free retirement or more tax-efficent retirement. </a:t>
            </a:r>
          </a:p>
          <a:p>
            <a:r>
              <a:rPr lang="en-US"/>
              <a:t>S0. If you set up a visit with us today/tonight you will get the Welcome packet which includes: </a:t>
            </a:r>
          </a:p>
          <a:p>
            <a:r>
              <a:rPr lang="en-US"/>
              <a:t>tax free retirement white paper</a:t>
            </a:r>
          </a:p>
          <a:p>
            <a:r>
              <a:rPr lang="en-US"/>
              <a:t>Retirement Mythbusters</a:t>
            </a:r>
          </a:p>
          <a:p>
            <a:r>
              <a:rPr lang="en-US"/>
              <a:t>Tax free Retirement Snapshot.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What was she taught about retirement long term care?</a:t>
            </a:r>
          </a:p>
          <a:p>
            <a:endParaRPr lang="en-US"/>
          </a:p>
          <a:p>
            <a:r>
              <a:rPr lang="en-US"/>
              <a:t>You probably won't need it...</a:t>
            </a:r>
          </a:p>
          <a:p>
            <a:r>
              <a:rPr lang="en-US"/>
              <a:t>Your assets can pay for it. </a:t>
            </a:r>
          </a:p>
          <a:p>
            <a:endParaRPr lang="en-US"/>
          </a:p>
          <a:p>
            <a:r>
              <a:rPr lang="en-US"/>
              <a:t>We ended up staying for 3 years because of her health. She didn’t have a LTC policy. Which was another stress on her finances. </a:t>
            </a:r>
          </a:p>
          <a:p>
            <a:r>
              <a:rPr lang="en-US"/>
              <a:t>My point is she needed an X-ray of her retirement. WE all need a second opinion.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This is what set a fire in me about what I do for people and why I focus on retirement planning, specifically. It's a much different skill set than being an investment advisor, as an example. Very different skill set. I know it would of made a difference for my grandma if someone had taught her what I'm going to teach you tonight. They say Business isn't personal but it's personal to 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Let me set the stage tonight. This is a famous quote by a very popular Former Judge. I want you to keep in mind this tonight because we are talking about tax-free retirement or 0% tax bracket potentially. Some things we are going to go over very quickly and some more in depth. </a:t>
            </a:r>
          </a:p>
          <a:p>
            <a:endParaRPr lang="en-US"/>
          </a:p>
          <a:p>
            <a:endParaRPr lang="en-US"/>
          </a:p>
          <a:p>
            <a:r>
              <a:rPr lang="en-US"/>
              <a:t>Learned Hand -Former Judge of the United States District Court for the Southern District of New York.</a:t>
            </a:r>
          </a:p>
          <a:p>
            <a:endParaRPr lang="en-US"/>
          </a:p>
          <a:p>
            <a:r>
              <a:rPr lang="en-US"/>
              <a:t>“In America, there are two tax systems: one for the informed and one for the uninformed.”</a:t>
            </a:r>
          </a:p>
          <a:p>
            <a:endParaRPr lang="en-US"/>
          </a:p>
          <a:p>
            <a:r>
              <a:rPr lang="en-US"/>
              <a:t>Both systems are legal. I want you to be informed.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sv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sv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12"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11.pn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sv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svg"/><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svg"/><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52.svg"/><Relationship Id="rId9" Type="http://schemas.openxmlformats.org/officeDocument/2006/relationships/image" Target="../media/image55.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jpeg"/><Relationship Id="rId7" Type="http://schemas.openxmlformats.org/officeDocument/2006/relationships/image" Target="../media/image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sv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9.sv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229573" y="904422"/>
            <a:ext cx="10079773" cy="10079773"/>
          </a:xfrm>
          <a:custGeom>
            <a:avLst/>
            <a:gdLst/>
            <a:ahLst/>
            <a:cxnLst/>
            <a:rect l="l" t="t" r="r" b="b"/>
            <a:pathLst>
              <a:path w="10079773" h="10079773">
                <a:moveTo>
                  <a:pt x="0" y="0"/>
                </a:moveTo>
                <a:lnTo>
                  <a:pt x="10079773" y="0"/>
                </a:lnTo>
                <a:lnTo>
                  <a:pt x="10079773" y="10079774"/>
                </a:lnTo>
                <a:lnTo>
                  <a:pt x="0" y="10079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406923" y="0"/>
            <a:ext cx="6581648" cy="6581648"/>
          </a:xfrm>
          <a:custGeom>
            <a:avLst/>
            <a:gdLst/>
            <a:ahLst/>
            <a:cxnLst/>
            <a:rect l="l" t="t" r="r" b="b"/>
            <a:pathLst>
              <a:path w="6581648" h="6581648">
                <a:moveTo>
                  <a:pt x="0" y="0"/>
                </a:moveTo>
                <a:lnTo>
                  <a:pt x="6581649" y="0"/>
                </a:lnTo>
                <a:lnTo>
                  <a:pt x="6581649" y="6581648"/>
                </a:lnTo>
                <a:lnTo>
                  <a:pt x="0" y="658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911939" y="9191625"/>
            <a:ext cx="8464122" cy="629920"/>
          </a:xfrm>
          <a:prstGeom prst="rect">
            <a:avLst/>
          </a:prstGeom>
        </p:spPr>
        <p:txBody>
          <a:bodyPr lIns="0" tIns="0" rIns="0" bIns="0" rtlCol="0" anchor="t">
            <a:spAutoFit/>
          </a:bodyPr>
          <a:lstStyle/>
          <a:p>
            <a:pPr algn="ctr">
              <a:lnSpc>
                <a:spcPts val="5179"/>
              </a:lnSpc>
            </a:pPr>
            <a:r>
              <a:rPr lang="en-US" sz="3699">
                <a:solidFill>
                  <a:srgbClr val="F5FCFD"/>
                </a:solidFill>
                <a:latin typeface="Canva Sans Bold"/>
              </a:rPr>
              <a:t>Commitment  </a:t>
            </a:r>
            <a:r>
              <a:rPr lang="en-US" sz="3699">
                <a:solidFill>
                  <a:srgbClr val="D86F40"/>
                </a:solidFill>
                <a:latin typeface="Canva Sans Bold"/>
              </a:rPr>
              <a:t>|</a:t>
            </a:r>
            <a:r>
              <a:rPr lang="en-US" sz="3699">
                <a:solidFill>
                  <a:srgbClr val="30B3E7"/>
                </a:solidFill>
                <a:latin typeface="Canva Sans Bold"/>
              </a:rPr>
              <a:t>  </a:t>
            </a:r>
            <a:r>
              <a:rPr lang="en-US" sz="3699">
                <a:solidFill>
                  <a:srgbClr val="F5FCFD"/>
                </a:solidFill>
                <a:latin typeface="Canva Sans Bold"/>
              </a:rPr>
              <a:t>Clarity  </a:t>
            </a:r>
            <a:r>
              <a:rPr lang="en-US" sz="3699">
                <a:solidFill>
                  <a:srgbClr val="D86F40"/>
                </a:solidFill>
                <a:latin typeface="Canva Sans Bold"/>
              </a:rPr>
              <a:t>|</a:t>
            </a:r>
            <a:r>
              <a:rPr lang="en-US" sz="3699">
                <a:solidFill>
                  <a:srgbClr val="F5FCFD"/>
                </a:solidFill>
                <a:latin typeface="Canva Sans Bold"/>
              </a:rPr>
              <a:t>  Confidence</a:t>
            </a:r>
          </a:p>
        </p:txBody>
      </p:sp>
      <p:grpSp>
        <p:nvGrpSpPr>
          <p:cNvPr id="5" name="Group 5"/>
          <p:cNvGrpSpPr>
            <a:grpSpLocks noChangeAspect="1"/>
          </p:cNvGrpSpPr>
          <p:nvPr/>
        </p:nvGrpSpPr>
        <p:grpSpPr>
          <a:xfrm>
            <a:off x="-1852266" y="4064532"/>
            <a:ext cx="6919692" cy="691966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1579" r="-38419"/>
              </a:stretch>
            </a:blipFill>
          </p:spPr>
          <p:txBody>
            <a:bodyPr/>
            <a:lstStyle/>
            <a:p>
              <a:endParaRPr lang="en-US"/>
            </a:p>
          </p:txBody>
        </p:sp>
      </p:grpSp>
      <p:grpSp>
        <p:nvGrpSpPr>
          <p:cNvPr id="7" name="Group 7"/>
          <p:cNvGrpSpPr>
            <a:grpSpLocks noChangeAspect="1"/>
          </p:cNvGrpSpPr>
          <p:nvPr/>
        </p:nvGrpSpPr>
        <p:grpSpPr>
          <a:xfrm>
            <a:off x="-4137820" y="2683403"/>
            <a:ext cx="9426115" cy="9426115"/>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2E1E3"/>
            </a:solidFill>
          </p:spPr>
          <p:txBody>
            <a:bodyPr/>
            <a:lstStyle/>
            <a:p>
              <a:endParaRPr lang="en-US"/>
            </a:p>
          </p:txBody>
        </p:sp>
      </p:grpSp>
      <p:sp>
        <p:nvSpPr>
          <p:cNvPr id="9" name="Freeform 9"/>
          <p:cNvSpPr/>
          <p:nvPr/>
        </p:nvSpPr>
        <p:spPr>
          <a:xfrm>
            <a:off x="6585109" y="-1105927"/>
            <a:ext cx="5117783" cy="5117783"/>
          </a:xfrm>
          <a:custGeom>
            <a:avLst/>
            <a:gdLst/>
            <a:ahLst/>
            <a:cxnLst/>
            <a:rect l="l" t="t" r="r" b="b"/>
            <a:pathLst>
              <a:path w="5117783" h="5117783">
                <a:moveTo>
                  <a:pt x="0" y="0"/>
                </a:moveTo>
                <a:lnTo>
                  <a:pt x="5117782" y="0"/>
                </a:lnTo>
                <a:lnTo>
                  <a:pt x="5117782" y="5117783"/>
                </a:lnTo>
                <a:lnTo>
                  <a:pt x="0" y="5117783"/>
                </a:lnTo>
                <a:lnTo>
                  <a:pt x="0" y="0"/>
                </a:lnTo>
                <a:close/>
              </a:path>
            </a:pathLst>
          </a:custGeom>
          <a:blipFill>
            <a:blip r:embed="rId3">
              <a:alphaModFix amt="38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5199170" y="5095571"/>
            <a:ext cx="7889661" cy="601587"/>
          </a:xfrm>
          <a:custGeom>
            <a:avLst/>
            <a:gdLst/>
            <a:ahLst/>
            <a:cxnLst/>
            <a:rect l="l" t="t" r="r" b="b"/>
            <a:pathLst>
              <a:path w="7889661" h="601587">
                <a:moveTo>
                  <a:pt x="7889660" y="0"/>
                </a:moveTo>
                <a:lnTo>
                  <a:pt x="0" y="0"/>
                </a:lnTo>
                <a:lnTo>
                  <a:pt x="0" y="601587"/>
                </a:lnTo>
                <a:lnTo>
                  <a:pt x="7889660" y="601587"/>
                </a:lnTo>
                <a:lnTo>
                  <a:pt x="78896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4312015" y="122110"/>
            <a:ext cx="9663969" cy="1876421"/>
          </a:xfrm>
          <a:custGeom>
            <a:avLst/>
            <a:gdLst/>
            <a:ahLst/>
            <a:cxnLst/>
            <a:rect l="l" t="t" r="r" b="b"/>
            <a:pathLst>
              <a:path w="9663969" h="1876421">
                <a:moveTo>
                  <a:pt x="0" y="0"/>
                </a:moveTo>
                <a:lnTo>
                  <a:pt x="9663970" y="0"/>
                </a:lnTo>
                <a:lnTo>
                  <a:pt x="9663970" y="1876420"/>
                </a:lnTo>
                <a:lnTo>
                  <a:pt x="0" y="1876420"/>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4364893" y="3981146"/>
            <a:ext cx="9558214" cy="1028700"/>
          </a:xfrm>
          <a:prstGeom prst="rect">
            <a:avLst/>
          </a:prstGeom>
        </p:spPr>
        <p:txBody>
          <a:bodyPr lIns="0" tIns="0" rIns="0" bIns="0" rtlCol="0" anchor="t">
            <a:spAutoFit/>
          </a:bodyPr>
          <a:lstStyle/>
          <a:p>
            <a:pPr algn="ctr">
              <a:lnSpc>
                <a:spcPts val="8400"/>
              </a:lnSpc>
            </a:pPr>
            <a:r>
              <a:rPr lang="en-US" sz="6000">
                <a:solidFill>
                  <a:srgbClr val="FFFFFF"/>
                </a:solidFill>
                <a:latin typeface="Canva Sans Bold"/>
              </a:rPr>
              <a:t>Tax-free Retirement Path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616" y="2332484"/>
            <a:ext cx="9068877" cy="857250"/>
          </a:xfrm>
          <a:prstGeom prst="rect">
            <a:avLst/>
          </a:prstGeom>
        </p:spPr>
        <p:txBody>
          <a:bodyPr lIns="0" tIns="0" rIns="0" bIns="0" rtlCol="0" anchor="t">
            <a:spAutoFit/>
          </a:bodyPr>
          <a:lstStyle/>
          <a:p>
            <a:pPr marL="0" lvl="0" indent="0" algn="l">
              <a:lnSpc>
                <a:spcPts val="6720"/>
              </a:lnSpc>
              <a:spcBef>
                <a:spcPct val="0"/>
              </a:spcBef>
            </a:pPr>
            <a:r>
              <a:rPr lang="en-US" sz="5600">
                <a:solidFill>
                  <a:srgbClr val="DFE5EA"/>
                </a:solidFill>
                <a:latin typeface="Cy Grotesk Wide"/>
              </a:rPr>
              <a:t>Why Do I Do This?</a:t>
            </a:r>
          </a:p>
        </p:txBody>
      </p:sp>
      <p:sp>
        <p:nvSpPr>
          <p:cNvPr id="3" name="AutoShape 3"/>
          <p:cNvSpPr/>
          <p:nvPr/>
        </p:nvSpPr>
        <p:spPr>
          <a:xfrm flipV="1">
            <a:off x="1028700" y="3337361"/>
            <a:ext cx="4340005" cy="19050"/>
          </a:xfrm>
          <a:prstGeom prst="line">
            <a:avLst/>
          </a:prstGeom>
          <a:ln w="38100" cap="flat">
            <a:solidFill>
              <a:srgbClr val="D86F40"/>
            </a:solidFill>
            <a:prstDash val="solid"/>
            <a:headEnd type="none" w="sm" len="sm"/>
            <a:tailEnd type="none" w="sm" len="sm"/>
          </a:ln>
        </p:spPr>
        <p:txBody>
          <a:bodyPr/>
          <a:lstStyle/>
          <a:p>
            <a:endParaRPr lang="en-US"/>
          </a:p>
        </p:txBody>
      </p:sp>
      <p:grpSp>
        <p:nvGrpSpPr>
          <p:cNvPr id="4" name="Group 4"/>
          <p:cNvGrpSpPr/>
          <p:nvPr/>
        </p:nvGrpSpPr>
        <p:grpSpPr>
          <a:xfrm>
            <a:off x="509170" y="3461186"/>
            <a:ext cx="8349792" cy="6138396"/>
            <a:chOff x="0" y="0"/>
            <a:chExt cx="1935562" cy="1422940"/>
          </a:xfrm>
        </p:grpSpPr>
        <p:sp>
          <p:nvSpPr>
            <p:cNvPr id="5" name="Freeform 5"/>
            <p:cNvSpPr/>
            <p:nvPr/>
          </p:nvSpPr>
          <p:spPr>
            <a:xfrm>
              <a:off x="0" y="0"/>
              <a:ext cx="1935563" cy="1422940"/>
            </a:xfrm>
            <a:custGeom>
              <a:avLst/>
              <a:gdLst/>
              <a:ahLst/>
              <a:cxnLst/>
              <a:rect l="l" t="t" r="r" b="b"/>
              <a:pathLst>
                <a:path w="1935563" h="1422940">
                  <a:moveTo>
                    <a:pt x="1811102" y="1422940"/>
                  </a:moveTo>
                  <a:lnTo>
                    <a:pt x="124460" y="1422940"/>
                  </a:lnTo>
                  <a:cubicBezTo>
                    <a:pt x="55880" y="1422940"/>
                    <a:pt x="0" y="1367060"/>
                    <a:pt x="0" y="1298479"/>
                  </a:cubicBezTo>
                  <a:lnTo>
                    <a:pt x="0" y="124460"/>
                  </a:lnTo>
                  <a:cubicBezTo>
                    <a:pt x="0" y="55880"/>
                    <a:pt x="55880" y="0"/>
                    <a:pt x="124460" y="0"/>
                  </a:cubicBezTo>
                  <a:lnTo>
                    <a:pt x="1811103" y="0"/>
                  </a:lnTo>
                  <a:cubicBezTo>
                    <a:pt x="1879683" y="0"/>
                    <a:pt x="1935563" y="55880"/>
                    <a:pt x="1935563" y="124460"/>
                  </a:cubicBezTo>
                  <a:lnTo>
                    <a:pt x="1935563" y="1298480"/>
                  </a:lnTo>
                  <a:cubicBezTo>
                    <a:pt x="1935563" y="1367060"/>
                    <a:pt x="1879683" y="1422940"/>
                    <a:pt x="1811103" y="1422940"/>
                  </a:cubicBezTo>
                  <a:close/>
                </a:path>
              </a:pathLst>
            </a:custGeom>
            <a:solidFill>
              <a:srgbClr val="FFFFFF">
                <a:alpha val="29804"/>
              </a:srgbClr>
            </a:solidFill>
          </p:spPr>
          <p:txBody>
            <a:bodyPr/>
            <a:lstStyle/>
            <a:p>
              <a:endParaRPr lang="en-US"/>
            </a:p>
          </p:txBody>
        </p:sp>
      </p:grpSp>
      <p:sp>
        <p:nvSpPr>
          <p:cNvPr id="6" name="Freeform 6"/>
          <p:cNvSpPr/>
          <p:nvPr/>
        </p:nvSpPr>
        <p:spPr>
          <a:xfrm>
            <a:off x="12005235" y="233125"/>
            <a:ext cx="6274368" cy="9820751"/>
          </a:xfrm>
          <a:custGeom>
            <a:avLst/>
            <a:gdLst/>
            <a:ahLst/>
            <a:cxnLst/>
            <a:rect l="l" t="t" r="r" b="b"/>
            <a:pathLst>
              <a:path w="6274368" h="9820751">
                <a:moveTo>
                  <a:pt x="0" y="0"/>
                </a:moveTo>
                <a:lnTo>
                  <a:pt x="6274369" y="0"/>
                </a:lnTo>
                <a:lnTo>
                  <a:pt x="6274369" y="9820750"/>
                </a:lnTo>
                <a:lnTo>
                  <a:pt x="0" y="9820750"/>
                </a:lnTo>
                <a:lnTo>
                  <a:pt x="0" y="0"/>
                </a:lnTo>
                <a:close/>
              </a:path>
            </a:pathLst>
          </a:custGeom>
          <a:blipFill>
            <a:blip r:embed="rId3"/>
            <a:stretch>
              <a:fillRect/>
            </a:stretch>
          </a:blipFill>
        </p:spPr>
        <p:txBody>
          <a:bodyPr/>
          <a:lstStyle/>
          <a:p>
            <a:endParaRPr lang="en-US"/>
          </a:p>
        </p:txBody>
      </p:sp>
      <p:sp>
        <p:nvSpPr>
          <p:cNvPr id="7" name="Freeform 7"/>
          <p:cNvSpPr/>
          <p:nvPr/>
        </p:nvSpPr>
        <p:spPr>
          <a:xfrm>
            <a:off x="8060483" y="233125"/>
            <a:ext cx="5337242" cy="9820751"/>
          </a:xfrm>
          <a:custGeom>
            <a:avLst/>
            <a:gdLst/>
            <a:ahLst/>
            <a:cxnLst/>
            <a:rect l="l" t="t" r="r" b="b"/>
            <a:pathLst>
              <a:path w="5337242" h="9820751">
                <a:moveTo>
                  <a:pt x="0" y="0"/>
                </a:moveTo>
                <a:lnTo>
                  <a:pt x="5337242" y="0"/>
                </a:lnTo>
                <a:lnTo>
                  <a:pt x="5337242" y="9820750"/>
                </a:lnTo>
                <a:lnTo>
                  <a:pt x="0" y="9820750"/>
                </a:lnTo>
                <a:lnTo>
                  <a:pt x="0" y="0"/>
                </a:lnTo>
                <a:close/>
              </a:path>
            </a:pathLst>
          </a:custGeom>
          <a:blipFill>
            <a:blip r:embed="rId4"/>
            <a:stretch>
              <a:fillRect l="-7773" t="-1360" r="-28734" b="-1360"/>
            </a:stretch>
          </a:blipFill>
        </p:spPr>
        <p:txBody>
          <a:bodyPr/>
          <a:lstStyle/>
          <a:p>
            <a:endParaRPr lang="en-US"/>
          </a:p>
        </p:txBody>
      </p:sp>
      <p:sp>
        <p:nvSpPr>
          <p:cNvPr id="8" name="TextBox 8"/>
          <p:cNvSpPr txBox="1"/>
          <p:nvPr/>
        </p:nvSpPr>
        <p:spPr>
          <a:xfrm>
            <a:off x="589341" y="3844694"/>
            <a:ext cx="7760451" cy="712470"/>
          </a:xfrm>
          <a:prstGeom prst="rect">
            <a:avLst/>
          </a:prstGeom>
        </p:spPr>
        <p:txBody>
          <a:bodyPr lIns="0" tIns="0" rIns="0" bIns="0" rtlCol="0" anchor="t">
            <a:spAutoFit/>
          </a:bodyPr>
          <a:lstStyle/>
          <a:p>
            <a:pPr>
              <a:lnSpc>
                <a:spcPts val="5880"/>
              </a:lnSpc>
            </a:pPr>
            <a:r>
              <a:rPr lang="en-US" sz="4200">
                <a:solidFill>
                  <a:srgbClr val="30B3E7"/>
                </a:solidFill>
                <a:latin typeface="Canva Sans Bold"/>
              </a:rPr>
              <a:t>Business isn’t personal...</a:t>
            </a:r>
          </a:p>
        </p:txBody>
      </p:sp>
      <p:sp>
        <p:nvSpPr>
          <p:cNvPr id="9" name="TextBox 9"/>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812275" y="1464237"/>
            <a:ext cx="1998231" cy="1464159"/>
          </a:xfrm>
          <a:custGeom>
            <a:avLst/>
            <a:gdLst/>
            <a:ahLst/>
            <a:cxnLst/>
            <a:rect l="l" t="t" r="r" b="b"/>
            <a:pathLst>
              <a:path w="1998231" h="1464159">
                <a:moveTo>
                  <a:pt x="0" y="0"/>
                </a:moveTo>
                <a:lnTo>
                  <a:pt x="1998231" y="0"/>
                </a:lnTo>
                <a:lnTo>
                  <a:pt x="1998231" y="1464158"/>
                </a:lnTo>
                <a:lnTo>
                  <a:pt x="0" y="1464158"/>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0053994"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stretch>
              <a:fillRect l="-38701" r="-11111"/>
            </a:stretch>
          </a:blipFill>
        </p:spPr>
        <p:txBody>
          <a:bodyPr/>
          <a:lstStyle/>
          <a:p>
            <a:endParaRPr lang="en-US"/>
          </a:p>
        </p:txBody>
      </p:sp>
      <p:sp>
        <p:nvSpPr>
          <p:cNvPr id="4" name="TextBox 4"/>
          <p:cNvSpPr txBox="1"/>
          <p:nvPr/>
        </p:nvSpPr>
        <p:spPr>
          <a:xfrm>
            <a:off x="478780" y="3597310"/>
            <a:ext cx="8665220" cy="3181350"/>
          </a:xfrm>
          <a:prstGeom prst="rect">
            <a:avLst/>
          </a:prstGeom>
        </p:spPr>
        <p:txBody>
          <a:bodyPr lIns="0" tIns="0" rIns="0" bIns="0" rtlCol="0" anchor="t">
            <a:spAutoFit/>
          </a:bodyPr>
          <a:lstStyle/>
          <a:p>
            <a:pPr algn="ctr">
              <a:lnSpc>
                <a:spcPts val="5097"/>
              </a:lnSpc>
            </a:pPr>
            <a:r>
              <a:rPr lang="en-US" sz="4248">
                <a:solidFill>
                  <a:srgbClr val="FFFFFF"/>
                </a:solidFill>
                <a:latin typeface="Canva Sans Bold"/>
              </a:rPr>
              <a:t>In America, there are two tax systems: one for the informed and one for the uninformed. </a:t>
            </a:r>
          </a:p>
          <a:p>
            <a:pPr algn="ctr">
              <a:lnSpc>
                <a:spcPts val="5097"/>
              </a:lnSpc>
            </a:pPr>
            <a:endParaRPr lang="en-US" sz="4248">
              <a:solidFill>
                <a:srgbClr val="FFFFFF"/>
              </a:solidFill>
              <a:latin typeface="Canva Sans Bold"/>
            </a:endParaRPr>
          </a:p>
          <a:p>
            <a:pPr algn="ctr">
              <a:lnSpc>
                <a:spcPts val="5097"/>
              </a:lnSpc>
              <a:spcBef>
                <a:spcPct val="0"/>
              </a:spcBef>
            </a:pPr>
            <a:r>
              <a:rPr lang="en-US" sz="4248">
                <a:solidFill>
                  <a:srgbClr val="FFFFFF"/>
                </a:solidFill>
                <a:latin typeface="Canva Sans Bold"/>
              </a:rPr>
              <a:t>Both systems are legal.</a:t>
            </a:r>
          </a:p>
        </p:txBody>
      </p:sp>
      <p:sp>
        <p:nvSpPr>
          <p:cNvPr id="5" name="TextBox 5"/>
          <p:cNvSpPr txBox="1"/>
          <p:nvPr/>
        </p:nvSpPr>
        <p:spPr>
          <a:xfrm>
            <a:off x="1200549" y="7397785"/>
            <a:ext cx="7221683" cy="1261832"/>
          </a:xfrm>
          <a:prstGeom prst="rect">
            <a:avLst/>
          </a:prstGeom>
        </p:spPr>
        <p:txBody>
          <a:bodyPr lIns="0" tIns="0" rIns="0" bIns="0" rtlCol="0" anchor="t">
            <a:spAutoFit/>
          </a:bodyPr>
          <a:lstStyle/>
          <a:p>
            <a:pPr algn="ctr">
              <a:lnSpc>
                <a:spcPts val="3425"/>
              </a:lnSpc>
            </a:pPr>
            <a:r>
              <a:rPr lang="en-US" sz="2446">
                <a:solidFill>
                  <a:srgbClr val="FFFFFF"/>
                </a:solidFill>
                <a:latin typeface="Canva Sans Italics"/>
              </a:rPr>
              <a:t>— Learned Hand</a:t>
            </a:r>
          </a:p>
          <a:p>
            <a:pPr algn="ctr">
              <a:lnSpc>
                <a:spcPts val="3425"/>
              </a:lnSpc>
            </a:pPr>
            <a:r>
              <a:rPr lang="en-US" sz="2446">
                <a:solidFill>
                  <a:srgbClr val="FFFFFF"/>
                </a:solidFill>
                <a:latin typeface="Canva Sans Italics"/>
              </a:rPr>
              <a:t>Former Judge of the United States District Court for the Southern District of New York.</a:t>
            </a:r>
          </a:p>
        </p:txBody>
      </p:sp>
      <p:sp>
        <p:nvSpPr>
          <p:cNvPr id="6" name="TextBox 6"/>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10603315"/>
            <a:chOff x="0" y="0"/>
            <a:chExt cx="2408296" cy="2792643"/>
          </a:xfrm>
        </p:grpSpPr>
        <p:sp>
          <p:nvSpPr>
            <p:cNvPr id="3" name="Freeform 3"/>
            <p:cNvSpPr/>
            <p:nvPr/>
          </p:nvSpPr>
          <p:spPr>
            <a:xfrm>
              <a:off x="0" y="0"/>
              <a:ext cx="2408296" cy="2792643"/>
            </a:xfrm>
            <a:custGeom>
              <a:avLst/>
              <a:gdLst/>
              <a:ahLst/>
              <a:cxnLst/>
              <a:rect l="l" t="t" r="r" b="b"/>
              <a:pathLst>
                <a:path w="2408296" h="2792643">
                  <a:moveTo>
                    <a:pt x="0" y="0"/>
                  </a:moveTo>
                  <a:lnTo>
                    <a:pt x="2408296" y="0"/>
                  </a:lnTo>
                  <a:lnTo>
                    <a:pt x="2408296" y="2792643"/>
                  </a:lnTo>
                  <a:lnTo>
                    <a:pt x="0" y="2792643"/>
                  </a:lnTo>
                  <a:close/>
                </a:path>
              </a:pathLst>
            </a:custGeom>
            <a:solidFill>
              <a:srgbClr val="010101"/>
            </a:solidFill>
          </p:spPr>
          <p:txBody>
            <a:bodyPr/>
            <a:lstStyle/>
            <a:p>
              <a:endParaRPr lang="en-US"/>
            </a:p>
          </p:txBody>
        </p:sp>
        <p:sp>
          <p:nvSpPr>
            <p:cNvPr id="4" name="TextBox 4"/>
            <p:cNvSpPr txBox="1"/>
            <p:nvPr/>
          </p:nvSpPr>
          <p:spPr>
            <a:xfrm>
              <a:off x="0" y="-57150"/>
              <a:ext cx="2408296" cy="2849793"/>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3663272" y="-4334158"/>
            <a:ext cx="18180446" cy="18180446"/>
          </a:xfrm>
          <a:custGeom>
            <a:avLst/>
            <a:gdLst/>
            <a:ahLst/>
            <a:cxnLst/>
            <a:rect l="l" t="t" r="r" b="b"/>
            <a:pathLst>
              <a:path w="18180446" h="18180446">
                <a:moveTo>
                  <a:pt x="0" y="0"/>
                </a:moveTo>
                <a:lnTo>
                  <a:pt x="18180446" y="0"/>
                </a:lnTo>
                <a:lnTo>
                  <a:pt x="18180446" y="18180446"/>
                </a:lnTo>
                <a:lnTo>
                  <a:pt x="0" y="181804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1799999">
            <a:off x="8307070" y="2541113"/>
            <a:ext cx="4282440" cy="5543612"/>
          </a:xfrm>
          <a:custGeom>
            <a:avLst/>
            <a:gdLst/>
            <a:ahLst/>
            <a:cxnLst/>
            <a:rect l="l" t="t" r="r" b="b"/>
            <a:pathLst>
              <a:path w="4282440" h="5543612">
                <a:moveTo>
                  <a:pt x="0" y="0"/>
                </a:moveTo>
                <a:lnTo>
                  <a:pt x="4282440" y="0"/>
                </a:lnTo>
                <a:lnTo>
                  <a:pt x="4282440" y="5543612"/>
                </a:lnTo>
                <a:lnTo>
                  <a:pt x="0" y="5543612"/>
                </a:lnTo>
                <a:lnTo>
                  <a:pt x="0" y="0"/>
                </a:lnTo>
                <a:close/>
              </a:path>
            </a:pathLst>
          </a:custGeom>
          <a:blipFill>
            <a:blip r:embed="rId5"/>
            <a:stretch>
              <a:fillRect/>
            </a:stretch>
          </a:blipFill>
        </p:spPr>
        <p:txBody>
          <a:bodyPr/>
          <a:lstStyle/>
          <a:p>
            <a:endParaRPr lang="en-US"/>
          </a:p>
        </p:txBody>
      </p:sp>
      <p:sp>
        <p:nvSpPr>
          <p:cNvPr id="7" name="Freeform 7"/>
          <p:cNvSpPr/>
          <p:nvPr/>
        </p:nvSpPr>
        <p:spPr>
          <a:xfrm rot="900000">
            <a:off x="10710747" y="2656357"/>
            <a:ext cx="4282374" cy="5543526"/>
          </a:xfrm>
          <a:custGeom>
            <a:avLst/>
            <a:gdLst/>
            <a:ahLst/>
            <a:cxnLst/>
            <a:rect l="l" t="t" r="r" b="b"/>
            <a:pathLst>
              <a:path w="4282374" h="5543526">
                <a:moveTo>
                  <a:pt x="0" y="0"/>
                </a:moveTo>
                <a:lnTo>
                  <a:pt x="4282374" y="0"/>
                </a:lnTo>
                <a:lnTo>
                  <a:pt x="4282374" y="5543526"/>
                </a:lnTo>
                <a:lnTo>
                  <a:pt x="0" y="5543526"/>
                </a:lnTo>
                <a:lnTo>
                  <a:pt x="0" y="0"/>
                </a:lnTo>
                <a:close/>
              </a:path>
            </a:pathLst>
          </a:custGeom>
          <a:blipFill>
            <a:blip r:embed="rId6"/>
            <a:stretch>
              <a:fillRect/>
            </a:stretch>
          </a:blipFill>
        </p:spPr>
        <p:txBody>
          <a:bodyPr/>
          <a:lstStyle/>
          <a:p>
            <a:endParaRPr lang="en-US"/>
          </a:p>
        </p:txBody>
      </p:sp>
      <p:sp>
        <p:nvSpPr>
          <p:cNvPr id="8" name="Freeform 8"/>
          <p:cNvSpPr/>
          <p:nvPr/>
        </p:nvSpPr>
        <p:spPr>
          <a:xfrm rot="-899999">
            <a:off x="9324139" y="2541113"/>
            <a:ext cx="4282440" cy="5543612"/>
          </a:xfrm>
          <a:custGeom>
            <a:avLst/>
            <a:gdLst/>
            <a:ahLst/>
            <a:cxnLst/>
            <a:rect l="l" t="t" r="r" b="b"/>
            <a:pathLst>
              <a:path w="4282440" h="5543612">
                <a:moveTo>
                  <a:pt x="0" y="0"/>
                </a:moveTo>
                <a:lnTo>
                  <a:pt x="4282440" y="0"/>
                </a:lnTo>
                <a:lnTo>
                  <a:pt x="4282440" y="5543612"/>
                </a:lnTo>
                <a:lnTo>
                  <a:pt x="0" y="5543612"/>
                </a:lnTo>
                <a:lnTo>
                  <a:pt x="0" y="0"/>
                </a:lnTo>
                <a:close/>
              </a:path>
            </a:pathLst>
          </a:custGeom>
          <a:blipFill>
            <a:blip r:embed="rId7"/>
            <a:stretch>
              <a:fillRect/>
            </a:stretch>
          </a:blipFill>
        </p:spPr>
        <p:txBody>
          <a:bodyPr/>
          <a:lstStyle/>
          <a:p>
            <a:endParaRPr lang="en-US"/>
          </a:p>
        </p:txBody>
      </p:sp>
      <p:sp>
        <p:nvSpPr>
          <p:cNvPr id="9" name="Freeform 9"/>
          <p:cNvSpPr/>
          <p:nvPr/>
        </p:nvSpPr>
        <p:spPr>
          <a:xfrm rot="899999">
            <a:off x="10710757" y="2663449"/>
            <a:ext cx="4282440" cy="5543612"/>
          </a:xfrm>
          <a:custGeom>
            <a:avLst/>
            <a:gdLst/>
            <a:ahLst/>
            <a:cxnLst/>
            <a:rect l="l" t="t" r="r" b="b"/>
            <a:pathLst>
              <a:path w="4282440" h="5543612">
                <a:moveTo>
                  <a:pt x="0" y="0"/>
                </a:moveTo>
                <a:lnTo>
                  <a:pt x="4282440" y="0"/>
                </a:lnTo>
                <a:lnTo>
                  <a:pt x="4282440" y="5543612"/>
                </a:lnTo>
                <a:lnTo>
                  <a:pt x="0" y="5543612"/>
                </a:lnTo>
                <a:lnTo>
                  <a:pt x="0" y="0"/>
                </a:lnTo>
                <a:close/>
              </a:path>
            </a:pathLst>
          </a:custGeom>
          <a:blipFill>
            <a:blip r:embed="rId8"/>
            <a:stretch>
              <a:fillRect/>
            </a:stretch>
          </a:blipFill>
        </p:spPr>
        <p:txBody>
          <a:bodyPr/>
          <a:lstStyle/>
          <a:p>
            <a:endParaRPr lang="en-US"/>
          </a:p>
        </p:txBody>
      </p:sp>
      <p:sp>
        <p:nvSpPr>
          <p:cNvPr id="10" name="Freeform 10"/>
          <p:cNvSpPr/>
          <p:nvPr/>
        </p:nvSpPr>
        <p:spPr>
          <a:xfrm rot="1799999">
            <a:off x="12589486" y="2541010"/>
            <a:ext cx="4282440" cy="5543612"/>
          </a:xfrm>
          <a:custGeom>
            <a:avLst/>
            <a:gdLst/>
            <a:ahLst/>
            <a:cxnLst/>
            <a:rect l="l" t="t" r="r" b="b"/>
            <a:pathLst>
              <a:path w="4282440" h="5543612">
                <a:moveTo>
                  <a:pt x="0" y="0"/>
                </a:moveTo>
                <a:lnTo>
                  <a:pt x="4282440" y="0"/>
                </a:lnTo>
                <a:lnTo>
                  <a:pt x="4282440" y="5543611"/>
                </a:lnTo>
                <a:lnTo>
                  <a:pt x="0" y="5543611"/>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145836" y="8514402"/>
            <a:ext cx="8644176" cy="1335395"/>
          </a:xfrm>
          <a:prstGeom prst="rect">
            <a:avLst/>
          </a:prstGeom>
        </p:spPr>
        <p:txBody>
          <a:bodyPr lIns="0" tIns="0" rIns="0" bIns="0" rtlCol="0" anchor="t">
            <a:spAutoFit/>
          </a:bodyPr>
          <a:lstStyle/>
          <a:p>
            <a:pPr>
              <a:lnSpc>
                <a:spcPts val="10920"/>
              </a:lnSpc>
            </a:pPr>
            <a:r>
              <a:rPr lang="en-US" sz="7800">
                <a:solidFill>
                  <a:srgbClr val="30CCE7"/>
                </a:solidFill>
                <a:latin typeface="Canva Sans Bold"/>
              </a:rPr>
              <a:t>Tax Wise Analysis</a:t>
            </a:r>
          </a:p>
        </p:txBody>
      </p:sp>
      <p:sp>
        <p:nvSpPr>
          <p:cNvPr id="12" name="TextBox 12"/>
          <p:cNvSpPr txBox="1"/>
          <p:nvPr/>
        </p:nvSpPr>
        <p:spPr>
          <a:xfrm>
            <a:off x="0" y="419417"/>
            <a:ext cx="9703429" cy="1094740"/>
          </a:xfrm>
          <a:prstGeom prst="rect">
            <a:avLst/>
          </a:prstGeom>
        </p:spPr>
        <p:txBody>
          <a:bodyPr lIns="0" tIns="0" rIns="0" bIns="0" rtlCol="0" anchor="t">
            <a:spAutoFit/>
          </a:bodyPr>
          <a:lstStyle/>
          <a:p>
            <a:pPr algn="ctr">
              <a:lnSpc>
                <a:spcPts val="8959"/>
              </a:lnSpc>
            </a:pPr>
            <a:r>
              <a:rPr lang="en-US" sz="6399">
                <a:solidFill>
                  <a:srgbClr val="D86F40"/>
                </a:solidFill>
                <a:latin typeface="Canva Sans Bold"/>
              </a:rPr>
              <a:t>Tax-free Retirement Kit</a:t>
            </a:r>
          </a:p>
        </p:txBody>
      </p:sp>
      <p:sp>
        <p:nvSpPr>
          <p:cNvPr id="13" name="TextBox 13"/>
          <p:cNvSpPr txBox="1"/>
          <p:nvPr/>
        </p:nvSpPr>
        <p:spPr>
          <a:xfrm>
            <a:off x="638018" y="1909233"/>
            <a:ext cx="6570018" cy="5474589"/>
          </a:xfrm>
          <a:prstGeom prst="rect">
            <a:avLst/>
          </a:prstGeom>
        </p:spPr>
        <p:txBody>
          <a:bodyPr lIns="0" tIns="0" rIns="0" bIns="0" rtlCol="0" anchor="t">
            <a:spAutoFit/>
          </a:bodyPr>
          <a:lstStyle/>
          <a:p>
            <a:pPr marL="906780" lvl="1" indent="-453390">
              <a:lnSpc>
                <a:spcPts val="7308"/>
              </a:lnSpc>
              <a:buFont typeface="Arial"/>
              <a:buChar char="•"/>
            </a:pPr>
            <a:r>
              <a:rPr lang="en-US" sz="4200">
                <a:solidFill>
                  <a:srgbClr val="FFFFFF"/>
                </a:solidFill>
                <a:latin typeface="Canva Sans"/>
              </a:rPr>
              <a:t>Tax-free retirement white paper</a:t>
            </a:r>
          </a:p>
          <a:p>
            <a:pPr marL="906780" lvl="1" indent="-453390">
              <a:lnSpc>
                <a:spcPts val="7308"/>
              </a:lnSpc>
              <a:buFont typeface="Arial"/>
              <a:buChar char="•"/>
            </a:pPr>
            <a:r>
              <a:rPr lang="en-US" sz="4200">
                <a:solidFill>
                  <a:srgbClr val="FFFFFF"/>
                </a:solidFill>
                <a:latin typeface="Canva Sans"/>
              </a:rPr>
              <a:t>Retirement Mythbusters</a:t>
            </a:r>
          </a:p>
          <a:p>
            <a:pPr marL="906780" lvl="1" indent="-453390">
              <a:lnSpc>
                <a:spcPts val="7308"/>
              </a:lnSpc>
              <a:buFont typeface="Arial"/>
              <a:buChar char="•"/>
            </a:pPr>
            <a:r>
              <a:rPr lang="en-US" sz="4200">
                <a:solidFill>
                  <a:srgbClr val="FFFFFF"/>
                </a:solidFill>
                <a:latin typeface="Canva Sans"/>
              </a:rPr>
              <a:t>Tax-free Retirement Snapshot</a:t>
            </a:r>
          </a:p>
        </p:txBody>
      </p:sp>
      <p:sp>
        <p:nvSpPr>
          <p:cNvPr id="14" name="TextBox 14"/>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2047689" y="5143500"/>
            <a:ext cx="6454588" cy="4114800"/>
            <a:chOff x="0" y="0"/>
            <a:chExt cx="8606118" cy="5486400"/>
          </a:xfrm>
        </p:grpSpPr>
        <p:sp>
          <p:nvSpPr>
            <p:cNvPr id="3" name="Freeform 3"/>
            <p:cNvSpPr/>
            <p:nvPr/>
          </p:nvSpPr>
          <p:spPr>
            <a:xfrm>
              <a:off x="0" y="0"/>
              <a:ext cx="8606118" cy="5486400"/>
            </a:xfrm>
            <a:custGeom>
              <a:avLst/>
              <a:gdLst/>
              <a:ahLst/>
              <a:cxnLst/>
              <a:rect l="l" t="t" r="r" b="b"/>
              <a:pathLst>
                <a:path w="8606118" h="5486400">
                  <a:moveTo>
                    <a:pt x="0" y="0"/>
                  </a:moveTo>
                  <a:lnTo>
                    <a:pt x="8606118" y="0"/>
                  </a:lnTo>
                  <a:lnTo>
                    <a:pt x="8606118"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4491318" y="0"/>
              <a:ext cx="4114800" cy="5486400"/>
              <a:chOff x="0" y="0"/>
              <a:chExt cx="812800" cy="1083733"/>
            </a:xfrm>
          </p:grpSpPr>
          <p:sp>
            <p:nvSpPr>
              <p:cNvPr id="5" name="Freeform 5"/>
              <p:cNvSpPr/>
              <p:nvPr/>
            </p:nvSpPr>
            <p:spPr>
              <a:xfrm>
                <a:off x="0" y="0"/>
                <a:ext cx="812800" cy="1083733"/>
              </a:xfrm>
              <a:custGeom>
                <a:avLst/>
                <a:gdLst/>
                <a:ahLst/>
                <a:cxnLst/>
                <a:rect l="l" t="t" r="r" b="b"/>
                <a:pathLst>
                  <a:path w="812800" h="1083733">
                    <a:moveTo>
                      <a:pt x="0" y="0"/>
                    </a:moveTo>
                    <a:lnTo>
                      <a:pt x="812800" y="0"/>
                    </a:lnTo>
                    <a:lnTo>
                      <a:pt x="812800" y="1083733"/>
                    </a:lnTo>
                    <a:lnTo>
                      <a:pt x="0" y="1083733"/>
                    </a:lnTo>
                    <a:close/>
                  </a:path>
                </a:pathLst>
              </a:custGeom>
              <a:solidFill>
                <a:srgbClr val="000000"/>
              </a:solidFill>
            </p:spPr>
            <p:txBody>
              <a:bodyPr/>
              <a:lstStyle/>
              <a:p>
                <a:endParaRPr lang="en-US"/>
              </a:p>
            </p:txBody>
          </p:sp>
          <p:sp>
            <p:nvSpPr>
              <p:cNvPr id="6" name="TextBox 6"/>
              <p:cNvSpPr txBox="1"/>
              <p:nvPr/>
            </p:nvSpPr>
            <p:spPr>
              <a:xfrm>
                <a:off x="0" y="-57150"/>
                <a:ext cx="812800" cy="1140883"/>
              </a:xfrm>
              <a:prstGeom prst="rect">
                <a:avLst/>
              </a:prstGeom>
            </p:spPr>
            <p:txBody>
              <a:bodyPr lIns="50800" tIns="50800" rIns="50800" bIns="50800" rtlCol="0" anchor="ctr"/>
              <a:lstStyle/>
              <a:p>
                <a:pPr algn="ctr">
                  <a:lnSpc>
                    <a:spcPts val="3640"/>
                  </a:lnSpc>
                </a:pPr>
                <a:endParaRPr/>
              </a:p>
            </p:txBody>
          </p:sp>
        </p:grpSp>
      </p:grpSp>
      <p:sp>
        <p:nvSpPr>
          <p:cNvPr id="7" name="TextBox 7"/>
          <p:cNvSpPr txBox="1"/>
          <p:nvPr/>
        </p:nvSpPr>
        <p:spPr>
          <a:xfrm>
            <a:off x="2047689" y="3044275"/>
            <a:ext cx="6052468" cy="1127761"/>
          </a:xfrm>
          <a:prstGeom prst="rect">
            <a:avLst/>
          </a:prstGeom>
        </p:spPr>
        <p:txBody>
          <a:bodyPr lIns="0" tIns="0" rIns="0" bIns="0" rtlCol="0" anchor="t">
            <a:spAutoFit/>
          </a:bodyPr>
          <a:lstStyle/>
          <a:p>
            <a:pPr>
              <a:lnSpc>
                <a:spcPts val="9239"/>
              </a:lnSpc>
            </a:pPr>
            <a:r>
              <a:rPr lang="en-US" sz="6599">
                <a:solidFill>
                  <a:srgbClr val="D86F40"/>
                </a:solidFill>
                <a:latin typeface="Canva Sans Bold"/>
              </a:rPr>
              <a:t>Asset Location</a:t>
            </a:r>
          </a:p>
        </p:txBody>
      </p:sp>
      <p:sp>
        <p:nvSpPr>
          <p:cNvPr id="8" name="TextBox 8"/>
          <p:cNvSpPr txBox="1"/>
          <p:nvPr/>
        </p:nvSpPr>
        <p:spPr>
          <a:xfrm>
            <a:off x="9570281" y="5880498"/>
            <a:ext cx="6670030" cy="1127761"/>
          </a:xfrm>
          <a:prstGeom prst="rect">
            <a:avLst/>
          </a:prstGeom>
        </p:spPr>
        <p:txBody>
          <a:bodyPr lIns="0" tIns="0" rIns="0" bIns="0" rtlCol="0" anchor="t">
            <a:spAutoFit/>
          </a:bodyPr>
          <a:lstStyle/>
          <a:p>
            <a:pPr algn="ctr">
              <a:lnSpc>
                <a:spcPts val="9239"/>
              </a:lnSpc>
            </a:pPr>
            <a:r>
              <a:rPr lang="en-US" sz="6599">
                <a:solidFill>
                  <a:srgbClr val="07D7FD"/>
                </a:solidFill>
                <a:latin typeface="Canva Sans Bold"/>
              </a:rPr>
              <a:t>Asset Allocation</a:t>
            </a:r>
          </a:p>
        </p:txBody>
      </p:sp>
      <p:grpSp>
        <p:nvGrpSpPr>
          <p:cNvPr id="9" name="Group 9"/>
          <p:cNvGrpSpPr/>
          <p:nvPr/>
        </p:nvGrpSpPr>
        <p:grpSpPr>
          <a:xfrm>
            <a:off x="9789356" y="1110700"/>
            <a:ext cx="6454588" cy="4114800"/>
            <a:chOff x="0" y="0"/>
            <a:chExt cx="8606118" cy="5486400"/>
          </a:xfrm>
        </p:grpSpPr>
        <p:sp>
          <p:nvSpPr>
            <p:cNvPr id="10" name="Freeform 10"/>
            <p:cNvSpPr/>
            <p:nvPr/>
          </p:nvSpPr>
          <p:spPr>
            <a:xfrm>
              <a:off x="0" y="0"/>
              <a:ext cx="8606118" cy="5486400"/>
            </a:xfrm>
            <a:custGeom>
              <a:avLst/>
              <a:gdLst/>
              <a:ahLst/>
              <a:cxnLst/>
              <a:rect l="l" t="t" r="r" b="b"/>
              <a:pathLst>
                <a:path w="8606118" h="5486400">
                  <a:moveTo>
                    <a:pt x="0" y="0"/>
                  </a:moveTo>
                  <a:lnTo>
                    <a:pt x="8606118" y="0"/>
                  </a:lnTo>
                  <a:lnTo>
                    <a:pt x="8606118" y="5486400"/>
                  </a:lnTo>
                  <a:lnTo>
                    <a:pt x="0" y="5486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0" y="0"/>
              <a:ext cx="4114800" cy="5486400"/>
              <a:chOff x="0" y="0"/>
              <a:chExt cx="812800" cy="1083733"/>
            </a:xfrm>
          </p:grpSpPr>
          <p:sp>
            <p:nvSpPr>
              <p:cNvPr id="12" name="Freeform 12"/>
              <p:cNvSpPr/>
              <p:nvPr/>
            </p:nvSpPr>
            <p:spPr>
              <a:xfrm>
                <a:off x="0" y="0"/>
                <a:ext cx="812800" cy="1083733"/>
              </a:xfrm>
              <a:custGeom>
                <a:avLst/>
                <a:gdLst/>
                <a:ahLst/>
                <a:cxnLst/>
                <a:rect l="l" t="t" r="r" b="b"/>
                <a:pathLst>
                  <a:path w="812800" h="1083733">
                    <a:moveTo>
                      <a:pt x="0" y="0"/>
                    </a:moveTo>
                    <a:lnTo>
                      <a:pt x="812800" y="0"/>
                    </a:lnTo>
                    <a:lnTo>
                      <a:pt x="812800" y="1083733"/>
                    </a:lnTo>
                    <a:lnTo>
                      <a:pt x="0" y="1083733"/>
                    </a:lnTo>
                    <a:close/>
                  </a:path>
                </a:pathLst>
              </a:custGeom>
              <a:solidFill>
                <a:srgbClr val="000000"/>
              </a:solidFill>
            </p:spPr>
            <p:txBody>
              <a:bodyPr/>
              <a:lstStyle/>
              <a:p>
                <a:endParaRPr lang="en-US"/>
              </a:p>
            </p:txBody>
          </p:sp>
          <p:sp>
            <p:nvSpPr>
              <p:cNvPr id="13" name="TextBox 13"/>
              <p:cNvSpPr txBox="1"/>
              <p:nvPr/>
            </p:nvSpPr>
            <p:spPr>
              <a:xfrm>
                <a:off x="0" y="-57150"/>
                <a:ext cx="812800" cy="1140883"/>
              </a:xfrm>
              <a:prstGeom prst="rect">
                <a:avLst/>
              </a:prstGeom>
            </p:spPr>
            <p:txBody>
              <a:bodyPr lIns="50800" tIns="50800" rIns="50800" bIns="50800" rtlCol="0" anchor="ctr"/>
              <a:lstStyle/>
              <a:p>
                <a:pPr algn="ctr">
                  <a:lnSpc>
                    <a:spcPts val="3640"/>
                  </a:lnSpc>
                </a:pPr>
                <a:endParaRPr/>
              </a:p>
            </p:txBody>
          </p:sp>
        </p:grpSp>
      </p:grpSp>
      <p:sp>
        <p:nvSpPr>
          <p:cNvPr id="14" name="TextBox 14"/>
          <p:cNvSpPr txBox="1"/>
          <p:nvPr/>
        </p:nvSpPr>
        <p:spPr>
          <a:xfrm>
            <a:off x="8717719" y="4652327"/>
            <a:ext cx="852562"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rPr>
              <a:t>VS</a:t>
            </a:r>
          </a:p>
        </p:txBody>
      </p:sp>
      <p:sp>
        <p:nvSpPr>
          <p:cNvPr id="15" name="TextBox 15"/>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2047689" y="5143500"/>
            <a:ext cx="6454588" cy="4114800"/>
            <a:chOff x="0" y="0"/>
            <a:chExt cx="8606118" cy="5486400"/>
          </a:xfrm>
        </p:grpSpPr>
        <p:sp>
          <p:nvSpPr>
            <p:cNvPr id="3" name="Freeform 3"/>
            <p:cNvSpPr/>
            <p:nvPr/>
          </p:nvSpPr>
          <p:spPr>
            <a:xfrm>
              <a:off x="0" y="0"/>
              <a:ext cx="8606118" cy="5486400"/>
            </a:xfrm>
            <a:custGeom>
              <a:avLst/>
              <a:gdLst/>
              <a:ahLst/>
              <a:cxnLst/>
              <a:rect l="l" t="t" r="r" b="b"/>
              <a:pathLst>
                <a:path w="8606118" h="5486400">
                  <a:moveTo>
                    <a:pt x="0" y="0"/>
                  </a:moveTo>
                  <a:lnTo>
                    <a:pt x="8606118" y="0"/>
                  </a:lnTo>
                  <a:lnTo>
                    <a:pt x="8606118"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4491318" y="0"/>
              <a:ext cx="4114800" cy="5486400"/>
              <a:chOff x="0" y="0"/>
              <a:chExt cx="812800" cy="1083733"/>
            </a:xfrm>
          </p:grpSpPr>
          <p:sp>
            <p:nvSpPr>
              <p:cNvPr id="5" name="Freeform 5"/>
              <p:cNvSpPr/>
              <p:nvPr/>
            </p:nvSpPr>
            <p:spPr>
              <a:xfrm>
                <a:off x="0" y="0"/>
                <a:ext cx="812800" cy="1083733"/>
              </a:xfrm>
              <a:custGeom>
                <a:avLst/>
                <a:gdLst/>
                <a:ahLst/>
                <a:cxnLst/>
                <a:rect l="l" t="t" r="r" b="b"/>
                <a:pathLst>
                  <a:path w="812800" h="1083733">
                    <a:moveTo>
                      <a:pt x="0" y="0"/>
                    </a:moveTo>
                    <a:lnTo>
                      <a:pt x="812800" y="0"/>
                    </a:lnTo>
                    <a:lnTo>
                      <a:pt x="812800" y="1083733"/>
                    </a:lnTo>
                    <a:lnTo>
                      <a:pt x="0" y="1083733"/>
                    </a:lnTo>
                    <a:close/>
                  </a:path>
                </a:pathLst>
              </a:custGeom>
              <a:solidFill>
                <a:srgbClr val="000000"/>
              </a:solidFill>
            </p:spPr>
            <p:txBody>
              <a:bodyPr/>
              <a:lstStyle/>
              <a:p>
                <a:endParaRPr lang="en-US"/>
              </a:p>
            </p:txBody>
          </p:sp>
          <p:sp>
            <p:nvSpPr>
              <p:cNvPr id="6" name="TextBox 6"/>
              <p:cNvSpPr txBox="1"/>
              <p:nvPr/>
            </p:nvSpPr>
            <p:spPr>
              <a:xfrm>
                <a:off x="0" y="-57150"/>
                <a:ext cx="812800" cy="1140883"/>
              </a:xfrm>
              <a:prstGeom prst="rect">
                <a:avLst/>
              </a:prstGeom>
            </p:spPr>
            <p:txBody>
              <a:bodyPr lIns="50800" tIns="50800" rIns="50800" bIns="50800" rtlCol="0" anchor="ctr"/>
              <a:lstStyle/>
              <a:p>
                <a:pPr algn="ctr">
                  <a:lnSpc>
                    <a:spcPts val="3640"/>
                  </a:lnSpc>
                </a:pPr>
                <a:endParaRPr/>
              </a:p>
            </p:txBody>
          </p:sp>
        </p:grpSp>
      </p:grpSp>
      <p:sp>
        <p:nvSpPr>
          <p:cNvPr id="7" name="TextBox 7"/>
          <p:cNvSpPr txBox="1"/>
          <p:nvPr/>
        </p:nvSpPr>
        <p:spPr>
          <a:xfrm>
            <a:off x="2047689" y="3044275"/>
            <a:ext cx="6052468" cy="1127761"/>
          </a:xfrm>
          <a:prstGeom prst="rect">
            <a:avLst/>
          </a:prstGeom>
        </p:spPr>
        <p:txBody>
          <a:bodyPr lIns="0" tIns="0" rIns="0" bIns="0" rtlCol="0" anchor="t">
            <a:spAutoFit/>
          </a:bodyPr>
          <a:lstStyle/>
          <a:p>
            <a:pPr>
              <a:lnSpc>
                <a:spcPts val="9239"/>
              </a:lnSpc>
            </a:pPr>
            <a:r>
              <a:rPr lang="en-US" sz="6599">
                <a:solidFill>
                  <a:srgbClr val="D86F40"/>
                </a:solidFill>
                <a:latin typeface="Canva Sans Bold"/>
              </a:rPr>
              <a:t>Asset Location</a:t>
            </a:r>
          </a:p>
        </p:txBody>
      </p:sp>
      <p:grpSp>
        <p:nvGrpSpPr>
          <p:cNvPr id="8" name="Group 8"/>
          <p:cNvGrpSpPr/>
          <p:nvPr/>
        </p:nvGrpSpPr>
        <p:grpSpPr>
          <a:xfrm>
            <a:off x="9789356" y="1110700"/>
            <a:ext cx="6454588" cy="4114800"/>
            <a:chOff x="0" y="0"/>
            <a:chExt cx="8606118" cy="5486400"/>
          </a:xfrm>
        </p:grpSpPr>
        <p:sp>
          <p:nvSpPr>
            <p:cNvPr id="9" name="Freeform 9"/>
            <p:cNvSpPr/>
            <p:nvPr/>
          </p:nvSpPr>
          <p:spPr>
            <a:xfrm>
              <a:off x="0" y="0"/>
              <a:ext cx="8606118" cy="5486400"/>
            </a:xfrm>
            <a:custGeom>
              <a:avLst/>
              <a:gdLst/>
              <a:ahLst/>
              <a:cxnLst/>
              <a:rect l="l" t="t" r="r" b="b"/>
              <a:pathLst>
                <a:path w="8606118" h="5486400">
                  <a:moveTo>
                    <a:pt x="0" y="0"/>
                  </a:moveTo>
                  <a:lnTo>
                    <a:pt x="8606118" y="0"/>
                  </a:lnTo>
                  <a:lnTo>
                    <a:pt x="8606118" y="5486400"/>
                  </a:lnTo>
                  <a:lnTo>
                    <a:pt x="0" y="5486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10"/>
            <p:cNvGrpSpPr/>
            <p:nvPr/>
          </p:nvGrpSpPr>
          <p:grpSpPr>
            <a:xfrm>
              <a:off x="0" y="0"/>
              <a:ext cx="4114800" cy="5486400"/>
              <a:chOff x="0" y="0"/>
              <a:chExt cx="812800" cy="1083733"/>
            </a:xfrm>
          </p:grpSpPr>
          <p:sp>
            <p:nvSpPr>
              <p:cNvPr id="11" name="Freeform 11"/>
              <p:cNvSpPr/>
              <p:nvPr/>
            </p:nvSpPr>
            <p:spPr>
              <a:xfrm>
                <a:off x="0" y="0"/>
                <a:ext cx="812800" cy="1083733"/>
              </a:xfrm>
              <a:custGeom>
                <a:avLst/>
                <a:gdLst/>
                <a:ahLst/>
                <a:cxnLst/>
                <a:rect l="l" t="t" r="r" b="b"/>
                <a:pathLst>
                  <a:path w="812800" h="1083733">
                    <a:moveTo>
                      <a:pt x="0" y="0"/>
                    </a:moveTo>
                    <a:lnTo>
                      <a:pt x="812800" y="0"/>
                    </a:lnTo>
                    <a:lnTo>
                      <a:pt x="812800" y="1083733"/>
                    </a:lnTo>
                    <a:lnTo>
                      <a:pt x="0" y="1083733"/>
                    </a:lnTo>
                    <a:close/>
                  </a:path>
                </a:pathLst>
              </a:custGeom>
              <a:solidFill>
                <a:srgbClr val="000000"/>
              </a:solidFill>
            </p:spPr>
            <p:txBody>
              <a:bodyPr/>
              <a:lstStyle/>
              <a:p>
                <a:endParaRPr lang="en-US"/>
              </a:p>
            </p:txBody>
          </p:sp>
          <p:sp>
            <p:nvSpPr>
              <p:cNvPr id="12" name="TextBox 12"/>
              <p:cNvSpPr txBox="1"/>
              <p:nvPr/>
            </p:nvSpPr>
            <p:spPr>
              <a:xfrm>
                <a:off x="0" y="-57150"/>
                <a:ext cx="812800" cy="1140883"/>
              </a:xfrm>
              <a:prstGeom prst="rect">
                <a:avLst/>
              </a:prstGeom>
            </p:spPr>
            <p:txBody>
              <a:bodyPr lIns="50800" tIns="50800" rIns="50800" bIns="50800" rtlCol="0" anchor="ctr"/>
              <a:lstStyle/>
              <a:p>
                <a:pPr algn="ctr">
                  <a:lnSpc>
                    <a:spcPts val="3640"/>
                  </a:lnSpc>
                </a:pPr>
                <a:endParaRPr/>
              </a:p>
            </p:txBody>
          </p:sp>
        </p:grpSp>
      </p:grpSp>
      <p:sp>
        <p:nvSpPr>
          <p:cNvPr id="13" name="TextBox 13"/>
          <p:cNvSpPr txBox="1"/>
          <p:nvPr/>
        </p:nvSpPr>
        <p:spPr>
          <a:xfrm>
            <a:off x="9570281" y="5880498"/>
            <a:ext cx="6670030" cy="1127761"/>
          </a:xfrm>
          <a:prstGeom prst="rect">
            <a:avLst/>
          </a:prstGeom>
        </p:spPr>
        <p:txBody>
          <a:bodyPr lIns="0" tIns="0" rIns="0" bIns="0" rtlCol="0" anchor="t">
            <a:spAutoFit/>
          </a:bodyPr>
          <a:lstStyle/>
          <a:p>
            <a:pPr algn="ctr">
              <a:lnSpc>
                <a:spcPts val="9239"/>
              </a:lnSpc>
            </a:pPr>
            <a:r>
              <a:rPr lang="en-US" sz="6599">
                <a:solidFill>
                  <a:srgbClr val="07D7FD"/>
                </a:solidFill>
                <a:latin typeface="Canva Sans Bold"/>
              </a:rPr>
              <a:t>Asset Allocation</a:t>
            </a:r>
          </a:p>
        </p:txBody>
      </p:sp>
      <p:sp>
        <p:nvSpPr>
          <p:cNvPr id="14" name="TextBox 14"/>
          <p:cNvSpPr txBox="1"/>
          <p:nvPr/>
        </p:nvSpPr>
        <p:spPr>
          <a:xfrm>
            <a:off x="8717719" y="4652327"/>
            <a:ext cx="852562"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rPr>
              <a:t>VS</a:t>
            </a:r>
          </a:p>
        </p:txBody>
      </p:sp>
      <p:grpSp>
        <p:nvGrpSpPr>
          <p:cNvPr id="15" name="Group 15"/>
          <p:cNvGrpSpPr/>
          <p:nvPr/>
        </p:nvGrpSpPr>
        <p:grpSpPr>
          <a:xfrm>
            <a:off x="0" y="0"/>
            <a:ext cx="18288000" cy="10287000"/>
            <a:chOff x="0" y="0"/>
            <a:chExt cx="4816593" cy="2709333"/>
          </a:xfrm>
        </p:grpSpPr>
        <p:sp>
          <p:nvSpPr>
            <p:cNvPr id="16" name="Freeform 16"/>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80784"/>
              </a:srgbClr>
            </a:solidFill>
          </p:spPr>
          <p:txBody>
            <a:bodyPr/>
            <a:lstStyle/>
            <a:p>
              <a:endParaRPr lang="en-US"/>
            </a:p>
          </p:txBody>
        </p:sp>
        <p:sp>
          <p:nvSpPr>
            <p:cNvPr id="17" name="TextBox 17"/>
            <p:cNvSpPr txBox="1"/>
            <p:nvPr/>
          </p:nvSpPr>
          <p:spPr>
            <a:xfrm>
              <a:off x="0" y="-47625"/>
              <a:ext cx="4816593" cy="2756958"/>
            </a:xfrm>
            <a:prstGeom prst="rect">
              <a:avLst/>
            </a:prstGeom>
          </p:spPr>
          <p:txBody>
            <a:bodyPr lIns="50800" tIns="50800" rIns="50800" bIns="50800" rtlCol="0" anchor="ctr"/>
            <a:lstStyle/>
            <a:p>
              <a:pPr algn="ctr">
                <a:lnSpc>
                  <a:spcPts val="3640"/>
                </a:lnSpc>
              </a:pPr>
              <a:endParaRPr/>
            </a:p>
          </p:txBody>
        </p:sp>
      </p:grpSp>
      <p:grpSp>
        <p:nvGrpSpPr>
          <p:cNvPr id="18" name="Group 18"/>
          <p:cNvGrpSpPr/>
          <p:nvPr/>
        </p:nvGrpSpPr>
        <p:grpSpPr>
          <a:xfrm>
            <a:off x="0" y="3600450"/>
            <a:ext cx="15459189" cy="3086100"/>
            <a:chOff x="0" y="0"/>
            <a:chExt cx="4071556" cy="812800"/>
          </a:xfrm>
        </p:grpSpPr>
        <p:sp>
          <p:nvSpPr>
            <p:cNvPr id="19" name="Freeform 19"/>
            <p:cNvSpPr/>
            <p:nvPr/>
          </p:nvSpPr>
          <p:spPr>
            <a:xfrm>
              <a:off x="0" y="0"/>
              <a:ext cx="4071556" cy="812800"/>
            </a:xfrm>
            <a:custGeom>
              <a:avLst/>
              <a:gdLst/>
              <a:ahLst/>
              <a:cxnLst/>
              <a:rect l="l" t="t" r="r" b="b"/>
              <a:pathLst>
                <a:path w="4071556" h="812800">
                  <a:moveTo>
                    <a:pt x="0" y="0"/>
                  </a:moveTo>
                  <a:lnTo>
                    <a:pt x="4071556" y="0"/>
                  </a:lnTo>
                  <a:lnTo>
                    <a:pt x="4071556" y="812800"/>
                  </a:lnTo>
                  <a:lnTo>
                    <a:pt x="0" y="812800"/>
                  </a:lnTo>
                  <a:close/>
                </a:path>
              </a:pathLst>
            </a:custGeom>
            <a:solidFill>
              <a:srgbClr val="30B3E7">
                <a:alpha val="73725"/>
              </a:srgbClr>
            </a:solidFill>
          </p:spPr>
          <p:txBody>
            <a:bodyPr/>
            <a:lstStyle/>
            <a:p>
              <a:endParaRPr lang="en-US"/>
            </a:p>
          </p:txBody>
        </p:sp>
        <p:sp>
          <p:nvSpPr>
            <p:cNvPr id="20" name="TextBox 20"/>
            <p:cNvSpPr txBox="1"/>
            <p:nvPr/>
          </p:nvSpPr>
          <p:spPr>
            <a:xfrm>
              <a:off x="0" y="-47625"/>
              <a:ext cx="4071556" cy="860425"/>
            </a:xfrm>
            <a:prstGeom prst="rect">
              <a:avLst/>
            </a:prstGeom>
          </p:spPr>
          <p:txBody>
            <a:bodyPr lIns="50800" tIns="50800" rIns="50800" bIns="50800" rtlCol="0" anchor="ctr"/>
            <a:lstStyle/>
            <a:p>
              <a:pPr algn="ctr">
                <a:lnSpc>
                  <a:spcPts val="3640"/>
                </a:lnSpc>
              </a:pPr>
              <a:endParaRPr/>
            </a:p>
          </p:txBody>
        </p:sp>
      </p:grpSp>
      <p:sp>
        <p:nvSpPr>
          <p:cNvPr id="21" name="TextBox 21"/>
          <p:cNvSpPr txBox="1"/>
          <p:nvPr/>
        </p:nvSpPr>
        <p:spPr>
          <a:xfrm>
            <a:off x="2047689" y="4532947"/>
            <a:ext cx="13223132" cy="1087757"/>
          </a:xfrm>
          <a:prstGeom prst="rect">
            <a:avLst/>
          </a:prstGeom>
        </p:spPr>
        <p:txBody>
          <a:bodyPr lIns="0" tIns="0" rIns="0" bIns="0" rtlCol="0" anchor="t">
            <a:spAutoFit/>
          </a:bodyPr>
          <a:lstStyle/>
          <a:p>
            <a:pPr>
              <a:lnSpc>
                <a:spcPts val="8819"/>
              </a:lnSpc>
              <a:spcBef>
                <a:spcPct val="0"/>
              </a:spcBef>
            </a:pPr>
            <a:r>
              <a:rPr lang="en-US" sz="6299">
                <a:solidFill>
                  <a:srgbClr val="FFFFFF"/>
                </a:solidFill>
                <a:latin typeface="Cy Grotesk Wide"/>
              </a:rPr>
              <a:t>Location, Location, Location!</a:t>
            </a:r>
          </a:p>
        </p:txBody>
      </p:sp>
      <p:sp>
        <p:nvSpPr>
          <p:cNvPr id="22" name="AutoShape 22"/>
          <p:cNvSpPr/>
          <p:nvPr/>
        </p:nvSpPr>
        <p:spPr>
          <a:xfrm>
            <a:off x="8966572" y="6557962"/>
            <a:ext cx="6492240" cy="0"/>
          </a:xfrm>
          <a:prstGeom prst="line">
            <a:avLst/>
          </a:prstGeom>
          <a:ln w="257175" cap="flat">
            <a:solidFill>
              <a:srgbClr val="FFFFFF"/>
            </a:solidFill>
            <a:prstDash val="solid"/>
            <a:headEnd type="none" w="sm" len="sm"/>
            <a:tailEnd type="none" w="sm" len="sm"/>
          </a:ln>
        </p:spPr>
        <p:txBody>
          <a:bodyPr/>
          <a:lstStyle/>
          <a:p>
            <a:endParaRPr lang="en-US"/>
          </a:p>
        </p:txBody>
      </p:sp>
      <p:sp>
        <p:nvSpPr>
          <p:cNvPr id="23" name="TextBox 23"/>
          <p:cNvSpPr txBox="1"/>
          <p:nvPr/>
        </p:nvSpPr>
        <p:spPr>
          <a:xfrm>
            <a:off x="9525"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sp>
        <p:nvSpPr>
          <p:cNvPr id="4" name="TextBox 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Bold"/>
              </a:rPr>
              <a:t>Taxable</a:t>
            </a:r>
          </a:p>
        </p:txBody>
      </p:sp>
      <p:sp>
        <p:nvSpPr>
          <p:cNvPr id="5" name="TextBox 5"/>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494F56"/>
                </a:solidFill>
                <a:latin typeface="Cy Grotesk Wide"/>
              </a:rPr>
              <a:t>Tax-deferred </a:t>
            </a:r>
          </a:p>
          <a:p>
            <a:pPr marL="0" lvl="0" indent="0" algn="ctr">
              <a:lnSpc>
                <a:spcPts val="3840"/>
              </a:lnSpc>
              <a:spcBef>
                <a:spcPct val="0"/>
              </a:spcBef>
            </a:pPr>
            <a:r>
              <a:rPr lang="en-US" sz="3200">
                <a:solidFill>
                  <a:srgbClr val="494F56"/>
                </a:solidFill>
                <a:latin typeface="Cy Grotesk Wide"/>
              </a:rPr>
              <a:t>(Tax-procrastination)</a:t>
            </a:r>
          </a:p>
        </p:txBody>
      </p:sp>
      <p:sp>
        <p:nvSpPr>
          <p:cNvPr id="6" name="TextBox 6"/>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7" name="AutoShape 7"/>
          <p:cNvSpPr/>
          <p:nvPr/>
        </p:nvSpPr>
        <p:spPr>
          <a:xfrm>
            <a:off x="6031839" y="2973439"/>
            <a:ext cx="0" cy="6284898"/>
          </a:xfrm>
          <a:prstGeom prst="line">
            <a:avLst/>
          </a:prstGeom>
          <a:ln w="38100" cap="flat">
            <a:solidFill>
              <a:srgbClr val="73BD4C"/>
            </a:solidFill>
            <a:prstDash val="solid"/>
            <a:headEnd type="none" w="sm" len="sm"/>
            <a:tailEnd type="none" w="sm" len="sm"/>
          </a:ln>
        </p:spPr>
        <p:txBody>
          <a:bodyPr/>
          <a:lstStyle/>
          <a:p>
            <a:endParaRPr lang="en-US"/>
          </a:p>
        </p:txBody>
      </p:sp>
      <p:sp>
        <p:nvSpPr>
          <p:cNvPr id="8" name="AutoShape 8"/>
          <p:cNvSpPr/>
          <p:nvPr/>
        </p:nvSpPr>
        <p:spPr>
          <a:xfrm>
            <a:off x="12253935" y="2973439"/>
            <a:ext cx="0" cy="6284898"/>
          </a:xfrm>
          <a:prstGeom prst="line">
            <a:avLst/>
          </a:prstGeom>
          <a:ln w="38100" cap="flat">
            <a:solidFill>
              <a:srgbClr val="73BD4C"/>
            </a:solidFill>
            <a:prstDash val="solid"/>
            <a:headEnd type="none" w="sm" len="sm"/>
            <a:tailEnd type="none" w="sm" len="sm"/>
          </a:ln>
        </p:spPr>
        <p:txBody>
          <a:bodyPr/>
          <a:lstStyle/>
          <a:p>
            <a:endParaRPr lang="en-US"/>
          </a:p>
        </p:txBody>
      </p:sp>
      <p:sp>
        <p:nvSpPr>
          <p:cNvPr id="9" name="TextBox 9"/>
          <p:cNvSpPr txBox="1"/>
          <p:nvPr/>
        </p:nvSpPr>
        <p:spPr>
          <a:xfrm>
            <a:off x="1905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sp>
        <p:nvSpPr>
          <p:cNvPr id="3" name="AutoShape 3"/>
          <p:cNvSpPr/>
          <p:nvPr/>
        </p:nvSpPr>
        <p:spPr>
          <a:xfrm>
            <a:off x="6031839" y="2973439"/>
            <a:ext cx="0" cy="6284898"/>
          </a:xfrm>
          <a:prstGeom prst="line">
            <a:avLst/>
          </a:prstGeom>
          <a:ln w="38100" cap="flat">
            <a:solidFill>
              <a:srgbClr val="73BD4C"/>
            </a:solidFill>
            <a:prstDash val="solid"/>
            <a:headEnd type="none" w="sm" len="sm"/>
            <a:tailEnd type="none" w="sm" len="sm"/>
          </a:ln>
        </p:spPr>
        <p:txBody>
          <a:bodyPr/>
          <a:lstStyle/>
          <a:p>
            <a:endParaRPr lang="en-US"/>
          </a:p>
        </p:txBody>
      </p:sp>
      <p:sp>
        <p:nvSpPr>
          <p:cNvPr id="4" name="AutoShape 4"/>
          <p:cNvSpPr/>
          <p:nvPr/>
        </p:nvSpPr>
        <p:spPr>
          <a:xfrm>
            <a:off x="12253935" y="2973439"/>
            <a:ext cx="0" cy="6284898"/>
          </a:xfrm>
          <a:prstGeom prst="line">
            <a:avLst/>
          </a:prstGeom>
          <a:ln w="38100" cap="flat">
            <a:solidFill>
              <a:srgbClr val="73BD4C"/>
            </a:solidFill>
            <a:prstDash val="solid"/>
            <a:headEnd type="none" w="sm" len="sm"/>
            <a:tailEnd type="none" w="sm" len="sm"/>
          </a:ln>
        </p:spPr>
        <p:txBody>
          <a:bodyPr/>
          <a:lstStyle/>
          <a:p>
            <a:endParaRPr lang="en-US"/>
          </a:p>
        </p:txBody>
      </p:sp>
      <p:grpSp>
        <p:nvGrpSpPr>
          <p:cNvPr id="5" name="Group 5"/>
          <p:cNvGrpSpPr/>
          <p:nvPr/>
        </p:nvGrpSpPr>
        <p:grpSpPr>
          <a:xfrm>
            <a:off x="1468944" y="1662345"/>
            <a:ext cx="3086100" cy="971550"/>
            <a:chOff x="0" y="0"/>
            <a:chExt cx="812800" cy="255881"/>
          </a:xfrm>
        </p:grpSpPr>
        <p:sp>
          <p:nvSpPr>
            <p:cNvPr id="6" name="Freeform 6"/>
            <p:cNvSpPr/>
            <p:nvPr/>
          </p:nvSpPr>
          <p:spPr>
            <a:xfrm>
              <a:off x="0" y="0"/>
              <a:ext cx="812800" cy="255881"/>
            </a:xfrm>
            <a:custGeom>
              <a:avLst/>
              <a:gdLst/>
              <a:ahLst/>
              <a:cxnLst/>
              <a:rect l="l" t="t" r="r" b="b"/>
              <a:pathLst>
                <a:path w="812800" h="255881">
                  <a:moveTo>
                    <a:pt x="127941" y="0"/>
                  </a:moveTo>
                  <a:lnTo>
                    <a:pt x="684859" y="0"/>
                  </a:lnTo>
                  <a:cubicBezTo>
                    <a:pt x="718791" y="0"/>
                    <a:pt x="751333" y="13479"/>
                    <a:pt x="775327" y="37473"/>
                  </a:cubicBezTo>
                  <a:cubicBezTo>
                    <a:pt x="799321" y="61467"/>
                    <a:pt x="812800" y="94009"/>
                    <a:pt x="812800" y="127941"/>
                  </a:cubicBezTo>
                  <a:lnTo>
                    <a:pt x="812800" y="127941"/>
                  </a:lnTo>
                  <a:cubicBezTo>
                    <a:pt x="812800" y="198600"/>
                    <a:pt x="755519" y="255881"/>
                    <a:pt x="684859" y="255881"/>
                  </a:cubicBezTo>
                  <a:lnTo>
                    <a:pt x="127941" y="255881"/>
                  </a:lnTo>
                  <a:cubicBezTo>
                    <a:pt x="94009" y="255881"/>
                    <a:pt x="61467" y="242402"/>
                    <a:pt x="37473" y="218408"/>
                  </a:cubicBezTo>
                  <a:cubicBezTo>
                    <a:pt x="13479" y="194415"/>
                    <a:pt x="0" y="161873"/>
                    <a:pt x="0" y="127941"/>
                  </a:cubicBezTo>
                  <a:lnTo>
                    <a:pt x="0" y="127941"/>
                  </a:lnTo>
                  <a:cubicBezTo>
                    <a:pt x="0" y="94009"/>
                    <a:pt x="13479" y="61467"/>
                    <a:pt x="37473" y="37473"/>
                  </a:cubicBezTo>
                  <a:cubicBezTo>
                    <a:pt x="61467" y="13479"/>
                    <a:pt x="94009" y="0"/>
                    <a:pt x="127941" y="0"/>
                  </a:cubicBezTo>
                  <a:close/>
                </a:path>
              </a:pathLst>
            </a:custGeom>
            <a:solidFill>
              <a:srgbClr val="73BD4C"/>
            </a:solidFill>
          </p:spPr>
          <p:txBody>
            <a:bodyPr/>
            <a:lstStyle/>
            <a:p>
              <a:endParaRPr lang="en-US"/>
            </a:p>
          </p:txBody>
        </p:sp>
        <p:sp>
          <p:nvSpPr>
            <p:cNvPr id="7" name="TextBox 7"/>
            <p:cNvSpPr txBox="1"/>
            <p:nvPr/>
          </p:nvSpPr>
          <p:spPr>
            <a:xfrm>
              <a:off x="0" y="-47625"/>
              <a:ext cx="812800" cy="303506"/>
            </a:xfrm>
            <a:prstGeom prst="rect">
              <a:avLst/>
            </a:prstGeom>
          </p:spPr>
          <p:txBody>
            <a:bodyPr lIns="50800" tIns="50800" rIns="50800" bIns="50800" rtlCol="0" anchor="ctr"/>
            <a:lstStyle/>
            <a:p>
              <a:pPr algn="ctr">
                <a:lnSpc>
                  <a:spcPts val="3640"/>
                </a:lnSpc>
              </a:pPr>
              <a:endParaRPr/>
            </a:p>
          </p:txBody>
        </p:sp>
      </p:grpSp>
      <p:sp>
        <p:nvSpPr>
          <p:cNvPr id="8" name="TextBox 8"/>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9" name="TextBox 9"/>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F5FCFD"/>
                </a:solidFill>
                <a:latin typeface="Cy Grotesk Wide"/>
              </a:rPr>
              <a:t>Taxable</a:t>
            </a:r>
          </a:p>
        </p:txBody>
      </p:sp>
      <p:sp>
        <p:nvSpPr>
          <p:cNvPr id="10" name="TextBox 10"/>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494F56"/>
                </a:solidFill>
                <a:latin typeface="Cy Grotesk Wide"/>
              </a:rPr>
              <a:t>Tax-deferred </a:t>
            </a:r>
          </a:p>
          <a:p>
            <a:pPr marL="0" lvl="0" indent="0" algn="ctr">
              <a:lnSpc>
                <a:spcPts val="3840"/>
              </a:lnSpc>
              <a:spcBef>
                <a:spcPct val="0"/>
              </a:spcBef>
            </a:pPr>
            <a:r>
              <a:rPr lang="en-US" sz="3200">
                <a:solidFill>
                  <a:srgbClr val="494F56"/>
                </a:solidFill>
                <a:latin typeface="Cy Grotesk Wide"/>
              </a:rPr>
              <a:t>(Tax-procrastination)</a:t>
            </a:r>
          </a:p>
        </p:txBody>
      </p:sp>
      <p:sp>
        <p:nvSpPr>
          <p:cNvPr id="11" name="TextBox 11"/>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2" name="TextBox 12"/>
          <p:cNvSpPr txBox="1"/>
          <p:nvPr/>
        </p:nvSpPr>
        <p:spPr>
          <a:xfrm>
            <a:off x="711954" y="3318929"/>
            <a:ext cx="4600080" cy="3347720"/>
          </a:xfrm>
          <a:prstGeom prst="rect">
            <a:avLst/>
          </a:prstGeom>
        </p:spPr>
        <p:txBody>
          <a:bodyPr lIns="0" tIns="0" rIns="0" bIns="0" rtlCol="0" anchor="t">
            <a:spAutoFit/>
          </a:bodyPr>
          <a:lstStyle/>
          <a:p>
            <a:pPr>
              <a:lnSpc>
                <a:spcPts val="4480"/>
              </a:lnSpc>
            </a:pPr>
            <a:r>
              <a:rPr lang="en-US" sz="3200">
                <a:solidFill>
                  <a:srgbClr val="FFFFFF"/>
                </a:solidFill>
                <a:latin typeface="Canva Sans"/>
              </a:rPr>
              <a:t>Bank Accounts</a:t>
            </a:r>
          </a:p>
          <a:p>
            <a:pPr>
              <a:lnSpc>
                <a:spcPts val="4480"/>
              </a:lnSpc>
            </a:pPr>
            <a:r>
              <a:rPr lang="en-US" sz="3200">
                <a:solidFill>
                  <a:srgbClr val="FFFFFF"/>
                </a:solidFill>
                <a:latin typeface="Canva Sans"/>
              </a:rPr>
              <a:t>CDs</a:t>
            </a:r>
          </a:p>
          <a:p>
            <a:pPr>
              <a:lnSpc>
                <a:spcPts val="4480"/>
              </a:lnSpc>
            </a:pPr>
            <a:r>
              <a:rPr lang="en-US" sz="3200">
                <a:solidFill>
                  <a:srgbClr val="FFFFFF"/>
                </a:solidFill>
                <a:latin typeface="Canva Sans"/>
              </a:rPr>
              <a:t>MMA</a:t>
            </a:r>
          </a:p>
          <a:p>
            <a:pPr>
              <a:lnSpc>
                <a:spcPts val="4480"/>
              </a:lnSpc>
            </a:pPr>
            <a:r>
              <a:rPr lang="en-US" sz="3200">
                <a:solidFill>
                  <a:srgbClr val="FFFFFF"/>
                </a:solidFill>
                <a:latin typeface="Canva Sans"/>
              </a:rPr>
              <a:t>Brokerage Accounts (Stocks, Bonds, Mutual Funds, ETFs)</a:t>
            </a:r>
          </a:p>
        </p:txBody>
      </p:sp>
      <p:sp>
        <p:nvSpPr>
          <p:cNvPr id="13" name="TextBox 13"/>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grpSp>
        <p:nvGrpSpPr>
          <p:cNvPr id="4" name="Group 4"/>
          <p:cNvGrpSpPr/>
          <p:nvPr/>
        </p:nvGrpSpPr>
        <p:grpSpPr>
          <a:xfrm>
            <a:off x="1468944" y="1662345"/>
            <a:ext cx="3086100" cy="971550"/>
            <a:chOff x="0" y="0"/>
            <a:chExt cx="812800" cy="255881"/>
          </a:xfrm>
        </p:grpSpPr>
        <p:sp>
          <p:nvSpPr>
            <p:cNvPr id="5" name="Freeform 5"/>
            <p:cNvSpPr/>
            <p:nvPr/>
          </p:nvSpPr>
          <p:spPr>
            <a:xfrm>
              <a:off x="0" y="0"/>
              <a:ext cx="812800" cy="255881"/>
            </a:xfrm>
            <a:custGeom>
              <a:avLst/>
              <a:gdLst/>
              <a:ahLst/>
              <a:cxnLst/>
              <a:rect l="l" t="t" r="r" b="b"/>
              <a:pathLst>
                <a:path w="812800" h="255881">
                  <a:moveTo>
                    <a:pt x="127941" y="0"/>
                  </a:moveTo>
                  <a:lnTo>
                    <a:pt x="684859" y="0"/>
                  </a:lnTo>
                  <a:cubicBezTo>
                    <a:pt x="718791" y="0"/>
                    <a:pt x="751333" y="13479"/>
                    <a:pt x="775327" y="37473"/>
                  </a:cubicBezTo>
                  <a:cubicBezTo>
                    <a:pt x="799321" y="61467"/>
                    <a:pt x="812800" y="94009"/>
                    <a:pt x="812800" y="127941"/>
                  </a:cubicBezTo>
                  <a:lnTo>
                    <a:pt x="812800" y="127941"/>
                  </a:lnTo>
                  <a:cubicBezTo>
                    <a:pt x="812800" y="198600"/>
                    <a:pt x="755519" y="255881"/>
                    <a:pt x="684859" y="255881"/>
                  </a:cubicBezTo>
                  <a:lnTo>
                    <a:pt x="127941" y="255881"/>
                  </a:lnTo>
                  <a:cubicBezTo>
                    <a:pt x="94009" y="255881"/>
                    <a:pt x="61467" y="242402"/>
                    <a:pt x="37473" y="218408"/>
                  </a:cubicBezTo>
                  <a:cubicBezTo>
                    <a:pt x="13479" y="194415"/>
                    <a:pt x="0" y="161873"/>
                    <a:pt x="0" y="127941"/>
                  </a:cubicBezTo>
                  <a:lnTo>
                    <a:pt x="0" y="127941"/>
                  </a:lnTo>
                  <a:cubicBezTo>
                    <a:pt x="0" y="94009"/>
                    <a:pt x="13479" y="61467"/>
                    <a:pt x="37473" y="37473"/>
                  </a:cubicBezTo>
                  <a:cubicBezTo>
                    <a:pt x="61467" y="13479"/>
                    <a:pt x="94009" y="0"/>
                    <a:pt x="127941" y="0"/>
                  </a:cubicBezTo>
                  <a:close/>
                </a:path>
              </a:pathLst>
            </a:custGeom>
            <a:solidFill>
              <a:srgbClr val="73BD4C"/>
            </a:solidFill>
          </p:spPr>
          <p:txBody>
            <a:bodyPr/>
            <a:lstStyle/>
            <a:p>
              <a:endParaRPr lang="en-US"/>
            </a:p>
          </p:txBody>
        </p:sp>
        <p:sp>
          <p:nvSpPr>
            <p:cNvPr id="6" name="TextBox 6"/>
            <p:cNvSpPr txBox="1"/>
            <p:nvPr/>
          </p:nvSpPr>
          <p:spPr>
            <a:xfrm>
              <a:off x="0" y="-47625"/>
              <a:ext cx="812800" cy="303506"/>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F5FCFD"/>
                </a:solidFill>
                <a:latin typeface="Cy Grotesk Wide"/>
              </a:rPr>
              <a:t>Taxable</a:t>
            </a:r>
          </a:p>
        </p:txBody>
      </p:sp>
      <p:sp>
        <p:nvSpPr>
          <p:cNvPr id="8" name="TextBox 8"/>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494F56"/>
                </a:solidFill>
                <a:latin typeface="Cy Grotesk Wide"/>
              </a:rPr>
              <a:t>Tax-deferred </a:t>
            </a:r>
          </a:p>
          <a:p>
            <a:pPr marL="0" lvl="0" indent="0" algn="ctr">
              <a:lnSpc>
                <a:spcPts val="3840"/>
              </a:lnSpc>
              <a:spcBef>
                <a:spcPct val="0"/>
              </a:spcBef>
            </a:pPr>
            <a:r>
              <a:rPr lang="en-US" sz="3200">
                <a:solidFill>
                  <a:srgbClr val="494F56"/>
                </a:solidFill>
                <a:latin typeface="Cy Grotesk Wide"/>
              </a:rPr>
              <a:t>(Tax-procrastination)</a:t>
            </a:r>
          </a:p>
        </p:txBody>
      </p:sp>
      <p:sp>
        <p:nvSpPr>
          <p:cNvPr id="9" name="TextBox 9"/>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0" name="AutoShape 10"/>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1" name="AutoShape 11"/>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FFFFFF"/>
                </a:solidFill>
                <a:latin typeface="Canva Sans"/>
              </a:rPr>
              <a:t>Bank Accounts</a:t>
            </a:r>
          </a:p>
          <a:p>
            <a:pPr>
              <a:lnSpc>
                <a:spcPts val="3640"/>
              </a:lnSpc>
            </a:pPr>
            <a:r>
              <a:rPr lang="en-US" sz="2600">
                <a:solidFill>
                  <a:srgbClr val="FFFFFF"/>
                </a:solidFill>
                <a:latin typeface="Canva Sans"/>
              </a:rPr>
              <a:t>CDs</a:t>
            </a:r>
          </a:p>
          <a:p>
            <a:pPr>
              <a:lnSpc>
                <a:spcPts val="3640"/>
              </a:lnSpc>
            </a:pPr>
            <a:r>
              <a:rPr lang="en-US" sz="2600">
                <a:solidFill>
                  <a:srgbClr val="FFFFFF"/>
                </a:solidFill>
                <a:latin typeface="Canva Sans"/>
              </a:rPr>
              <a:t>MMA</a:t>
            </a:r>
          </a:p>
          <a:p>
            <a:pPr>
              <a:lnSpc>
                <a:spcPts val="3640"/>
              </a:lnSpc>
            </a:pPr>
            <a:r>
              <a:rPr lang="en-US" sz="2600">
                <a:solidFill>
                  <a:srgbClr val="FFFFFF"/>
                </a:solidFill>
                <a:latin typeface="Canva Sans"/>
              </a:rPr>
              <a:t>Brokerage Accounts (Stocks, Bonds, Mutual Funds, ETFs)</a:t>
            </a:r>
          </a:p>
        </p:txBody>
      </p:sp>
      <p:grpSp>
        <p:nvGrpSpPr>
          <p:cNvPr id="13" name="Group 13"/>
          <p:cNvGrpSpPr/>
          <p:nvPr/>
        </p:nvGrpSpPr>
        <p:grpSpPr>
          <a:xfrm>
            <a:off x="0" y="2973439"/>
            <a:ext cx="18288000" cy="7313561"/>
            <a:chOff x="0" y="0"/>
            <a:chExt cx="4816593" cy="1926205"/>
          </a:xfrm>
        </p:grpSpPr>
        <p:sp>
          <p:nvSpPr>
            <p:cNvPr id="14" name="Freeform 14"/>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5" name="TextBox 15"/>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sp>
        <p:nvSpPr>
          <p:cNvPr id="16" name="TextBox 16"/>
          <p:cNvSpPr txBox="1"/>
          <p:nvPr/>
        </p:nvSpPr>
        <p:spPr>
          <a:xfrm>
            <a:off x="3656900" y="4513364"/>
            <a:ext cx="5707337" cy="2794000"/>
          </a:xfrm>
          <a:prstGeom prst="rect">
            <a:avLst/>
          </a:prstGeom>
        </p:spPr>
        <p:txBody>
          <a:bodyPr lIns="0" tIns="0" rIns="0" bIns="0" rtlCol="0" anchor="t">
            <a:spAutoFit/>
          </a:bodyPr>
          <a:lstStyle/>
          <a:p>
            <a:pPr>
              <a:lnSpc>
                <a:spcPts val="5599"/>
              </a:lnSpc>
            </a:pPr>
            <a:r>
              <a:rPr lang="en-US" sz="3999">
                <a:solidFill>
                  <a:srgbClr val="73BD4C"/>
                </a:solidFill>
                <a:latin typeface="Canva Sans"/>
              </a:rPr>
              <a:t>PRO</a:t>
            </a:r>
            <a:r>
              <a:rPr lang="en-US" sz="3999">
                <a:solidFill>
                  <a:srgbClr val="FFFFFF"/>
                </a:solidFill>
                <a:latin typeface="Canva Sans"/>
              </a:rPr>
              <a:t>: </a:t>
            </a:r>
          </a:p>
          <a:p>
            <a:pPr marL="863596" lvl="1" indent="-431798">
              <a:lnSpc>
                <a:spcPts val="5599"/>
              </a:lnSpc>
              <a:buFont typeface="Arial"/>
              <a:buChar char="•"/>
            </a:pPr>
            <a:r>
              <a:rPr lang="en-US" sz="3999">
                <a:solidFill>
                  <a:srgbClr val="FFFFFF"/>
                </a:solidFill>
                <a:latin typeface="Canva Sans"/>
              </a:rPr>
              <a:t>Liquid</a:t>
            </a:r>
          </a:p>
          <a:p>
            <a:pPr marL="863596" lvl="1" indent="-431798">
              <a:lnSpc>
                <a:spcPts val="5599"/>
              </a:lnSpc>
              <a:buFont typeface="Arial"/>
              <a:buChar char="•"/>
            </a:pPr>
            <a:r>
              <a:rPr lang="en-US" sz="3999">
                <a:solidFill>
                  <a:srgbClr val="FFFFFF"/>
                </a:solidFill>
                <a:latin typeface="Canva Sans"/>
              </a:rPr>
              <a:t>Emergency Fund</a:t>
            </a:r>
          </a:p>
          <a:p>
            <a:pPr marL="863596" lvl="1" indent="-431798">
              <a:lnSpc>
                <a:spcPts val="5599"/>
              </a:lnSpc>
              <a:buFont typeface="Arial"/>
              <a:buChar char="•"/>
            </a:pPr>
            <a:r>
              <a:rPr lang="en-US" sz="3999">
                <a:solidFill>
                  <a:srgbClr val="FFFFFF"/>
                </a:solidFill>
                <a:latin typeface="Canva Sans"/>
              </a:rPr>
              <a:t>Short-term Goals</a:t>
            </a:r>
          </a:p>
        </p:txBody>
      </p:sp>
      <p:sp>
        <p:nvSpPr>
          <p:cNvPr id="17" name="TextBox 17"/>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grpSp>
        <p:nvGrpSpPr>
          <p:cNvPr id="4" name="Group 4"/>
          <p:cNvGrpSpPr/>
          <p:nvPr/>
        </p:nvGrpSpPr>
        <p:grpSpPr>
          <a:xfrm>
            <a:off x="1468944" y="1662345"/>
            <a:ext cx="3086100" cy="971550"/>
            <a:chOff x="0" y="0"/>
            <a:chExt cx="812800" cy="255881"/>
          </a:xfrm>
        </p:grpSpPr>
        <p:sp>
          <p:nvSpPr>
            <p:cNvPr id="5" name="Freeform 5"/>
            <p:cNvSpPr/>
            <p:nvPr/>
          </p:nvSpPr>
          <p:spPr>
            <a:xfrm>
              <a:off x="0" y="0"/>
              <a:ext cx="812800" cy="255881"/>
            </a:xfrm>
            <a:custGeom>
              <a:avLst/>
              <a:gdLst/>
              <a:ahLst/>
              <a:cxnLst/>
              <a:rect l="l" t="t" r="r" b="b"/>
              <a:pathLst>
                <a:path w="812800" h="255881">
                  <a:moveTo>
                    <a:pt x="127941" y="0"/>
                  </a:moveTo>
                  <a:lnTo>
                    <a:pt x="684859" y="0"/>
                  </a:lnTo>
                  <a:cubicBezTo>
                    <a:pt x="718791" y="0"/>
                    <a:pt x="751333" y="13479"/>
                    <a:pt x="775327" y="37473"/>
                  </a:cubicBezTo>
                  <a:cubicBezTo>
                    <a:pt x="799321" y="61467"/>
                    <a:pt x="812800" y="94009"/>
                    <a:pt x="812800" y="127941"/>
                  </a:cubicBezTo>
                  <a:lnTo>
                    <a:pt x="812800" y="127941"/>
                  </a:lnTo>
                  <a:cubicBezTo>
                    <a:pt x="812800" y="198600"/>
                    <a:pt x="755519" y="255881"/>
                    <a:pt x="684859" y="255881"/>
                  </a:cubicBezTo>
                  <a:lnTo>
                    <a:pt x="127941" y="255881"/>
                  </a:lnTo>
                  <a:cubicBezTo>
                    <a:pt x="94009" y="255881"/>
                    <a:pt x="61467" y="242402"/>
                    <a:pt x="37473" y="218408"/>
                  </a:cubicBezTo>
                  <a:cubicBezTo>
                    <a:pt x="13479" y="194415"/>
                    <a:pt x="0" y="161873"/>
                    <a:pt x="0" y="127941"/>
                  </a:cubicBezTo>
                  <a:lnTo>
                    <a:pt x="0" y="127941"/>
                  </a:lnTo>
                  <a:cubicBezTo>
                    <a:pt x="0" y="94009"/>
                    <a:pt x="13479" y="61467"/>
                    <a:pt x="37473" y="37473"/>
                  </a:cubicBezTo>
                  <a:cubicBezTo>
                    <a:pt x="61467" y="13479"/>
                    <a:pt x="94009" y="0"/>
                    <a:pt x="127941" y="0"/>
                  </a:cubicBezTo>
                  <a:close/>
                </a:path>
              </a:pathLst>
            </a:custGeom>
            <a:solidFill>
              <a:srgbClr val="73BD4C"/>
            </a:solidFill>
          </p:spPr>
          <p:txBody>
            <a:bodyPr/>
            <a:lstStyle/>
            <a:p>
              <a:endParaRPr lang="en-US"/>
            </a:p>
          </p:txBody>
        </p:sp>
        <p:sp>
          <p:nvSpPr>
            <p:cNvPr id="6" name="TextBox 6"/>
            <p:cNvSpPr txBox="1"/>
            <p:nvPr/>
          </p:nvSpPr>
          <p:spPr>
            <a:xfrm>
              <a:off x="0" y="-47625"/>
              <a:ext cx="812800" cy="303506"/>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F5FCFD"/>
                </a:solidFill>
                <a:latin typeface="Cy Grotesk Wide"/>
              </a:rPr>
              <a:t>Taxable</a:t>
            </a:r>
          </a:p>
        </p:txBody>
      </p:sp>
      <p:sp>
        <p:nvSpPr>
          <p:cNvPr id="8" name="TextBox 8"/>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494F56"/>
                </a:solidFill>
                <a:latin typeface="Cy Grotesk Wide"/>
              </a:rPr>
              <a:t>Tax-deferred </a:t>
            </a:r>
          </a:p>
          <a:p>
            <a:pPr marL="0" lvl="0" indent="0" algn="ctr">
              <a:lnSpc>
                <a:spcPts val="3840"/>
              </a:lnSpc>
              <a:spcBef>
                <a:spcPct val="0"/>
              </a:spcBef>
            </a:pPr>
            <a:r>
              <a:rPr lang="en-US" sz="3200">
                <a:solidFill>
                  <a:srgbClr val="494F56"/>
                </a:solidFill>
                <a:latin typeface="Cy Grotesk Wide"/>
              </a:rPr>
              <a:t>(Tax-procrastination)</a:t>
            </a:r>
          </a:p>
        </p:txBody>
      </p:sp>
      <p:sp>
        <p:nvSpPr>
          <p:cNvPr id="9" name="TextBox 9"/>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0" name="AutoShape 10"/>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1" name="AutoShape 11"/>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FFFFFF"/>
                </a:solidFill>
                <a:latin typeface="Canva Sans"/>
              </a:rPr>
              <a:t>Bank Accounts</a:t>
            </a:r>
          </a:p>
          <a:p>
            <a:pPr>
              <a:lnSpc>
                <a:spcPts val="3640"/>
              </a:lnSpc>
            </a:pPr>
            <a:r>
              <a:rPr lang="en-US" sz="2600">
                <a:solidFill>
                  <a:srgbClr val="FFFFFF"/>
                </a:solidFill>
                <a:latin typeface="Canva Sans"/>
              </a:rPr>
              <a:t>CDs</a:t>
            </a:r>
          </a:p>
          <a:p>
            <a:pPr>
              <a:lnSpc>
                <a:spcPts val="3640"/>
              </a:lnSpc>
            </a:pPr>
            <a:r>
              <a:rPr lang="en-US" sz="2600">
                <a:solidFill>
                  <a:srgbClr val="FFFFFF"/>
                </a:solidFill>
                <a:latin typeface="Canva Sans"/>
              </a:rPr>
              <a:t>MMA</a:t>
            </a:r>
          </a:p>
          <a:p>
            <a:pPr>
              <a:lnSpc>
                <a:spcPts val="3640"/>
              </a:lnSpc>
            </a:pPr>
            <a:r>
              <a:rPr lang="en-US" sz="2600">
                <a:solidFill>
                  <a:srgbClr val="FFFFFF"/>
                </a:solidFill>
                <a:latin typeface="Canva Sans"/>
              </a:rPr>
              <a:t>Brokerage Accounts (Stocks, Bonds, Mutual Funds, ETFs)</a:t>
            </a:r>
          </a:p>
        </p:txBody>
      </p:sp>
      <p:grpSp>
        <p:nvGrpSpPr>
          <p:cNvPr id="13" name="Group 13"/>
          <p:cNvGrpSpPr/>
          <p:nvPr/>
        </p:nvGrpSpPr>
        <p:grpSpPr>
          <a:xfrm>
            <a:off x="0" y="2973439"/>
            <a:ext cx="18288000" cy="7313561"/>
            <a:chOff x="0" y="0"/>
            <a:chExt cx="4816593" cy="1926205"/>
          </a:xfrm>
        </p:grpSpPr>
        <p:sp>
          <p:nvSpPr>
            <p:cNvPr id="14" name="Freeform 14"/>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5" name="TextBox 15"/>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grpSp>
        <p:nvGrpSpPr>
          <p:cNvPr id="16" name="Group 16"/>
          <p:cNvGrpSpPr/>
          <p:nvPr/>
        </p:nvGrpSpPr>
        <p:grpSpPr>
          <a:xfrm>
            <a:off x="3656900" y="4589564"/>
            <a:ext cx="10974200" cy="2717800"/>
            <a:chOff x="0" y="0"/>
            <a:chExt cx="14632267" cy="3623734"/>
          </a:xfrm>
        </p:grpSpPr>
        <p:sp>
          <p:nvSpPr>
            <p:cNvPr id="17" name="TextBox 17"/>
            <p:cNvSpPr txBox="1"/>
            <p:nvPr/>
          </p:nvSpPr>
          <p:spPr>
            <a:xfrm>
              <a:off x="0" y="-76200"/>
              <a:ext cx="7609783" cy="3699934"/>
            </a:xfrm>
            <a:prstGeom prst="rect">
              <a:avLst/>
            </a:prstGeom>
          </p:spPr>
          <p:txBody>
            <a:bodyPr lIns="0" tIns="0" rIns="0" bIns="0" rtlCol="0" anchor="t">
              <a:spAutoFit/>
            </a:bodyPr>
            <a:lstStyle/>
            <a:p>
              <a:pPr>
                <a:lnSpc>
                  <a:spcPts val="5599"/>
                </a:lnSpc>
              </a:pPr>
              <a:r>
                <a:rPr lang="en-US" sz="3999">
                  <a:solidFill>
                    <a:srgbClr val="73BD4C"/>
                  </a:solidFill>
                  <a:latin typeface="Canva Sans"/>
                </a:rPr>
                <a:t>PRO</a:t>
              </a:r>
              <a:r>
                <a:rPr lang="en-US" sz="3999">
                  <a:solidFill>
                    <a:srgbClr val="FFFFFF"/>
                  </a:solidFill>
                  <a:latin typeface="Canva Sans"/>
                </a:rPr>
                <a:t>: </a:t>
              </a:r>
            </a:p>
            <a:p>
              <a:pPr marL="863596" lvl="1" indent="-431798">
                <a:lnSpc>
                  <a:spcPts val="5599"/>
                </a:lnSpc>
                <a:buFont typeface="Arial"/>
                <a:buChar char="•"/>
              </a:pPr>
              <a:r>
                <a:rPr lang="en-US" sz="3999">
                  <a:solidFill>
                    <a:srgbClr val="FFFFFF"/>
                  </a:solidFill>
                  <a:latin typeface="Canva Sans"/>
                </a:rPr>
                <a:t>Liquid</a:t>
              </a:r>
            </a:p>
            <a:p>
              <a:pPr marL="863596" lvl="1" indent="-431798">
                <a:lnSpc>
                  <a:spcPts val="5599"/>
                </a:lnSpc>
                <a:buFont typeface="Arial"/>
                <a:buChar char="•"/>
              </a:pPr>
              <a:r>
                <a:rPr lang="en-US" sz="3999">
                  <a:solidFill>
                    <a:srgbClr val="FFFFFF"/>
                  </a:solidFill>
                  <a:latin typeface="Canva Sans"/>
                </a:rPr>
                <a:t>Emergency Fund</a:t>
              </a:r>
            </a:p>
            <a:p>
              <a:pPr marL="863596" lvl="1" indent="-431798">
                <a:lnSpc>
                  <a:spcPts val="5599"/>
                </a:lnSpc>
                <a:buFont typeface="Arial"/>
                <a:buChar char="•"/>
              </a:pPr>
              <a:r>
                <a:rPr lang="en-US" sz="3999">
                  <a:solidFill>
                    <a:srgbClr val="FFFFFF"/>
                  </a:solidFill>
                  <a:latin typeface="Canva Sans"/>
                </a:rPr>
                <a:t>Short-term Goals</a:t>
              </a:r>
            </a:p>
          </p:txBody>
        </p:sp>
        <p:sp>
          <p:nvSpPr>
            <p:cNvPr id="18" name="TextBox 18"/>
            <p:cNvSpPr txBox="1"/>
            <p:nvPr/>
          </p:nvSpPr>
          <p:spPr>
            <a:xfrm>
              <a:off x="7942939" y="-76200"/>
              <a:ext cx="6689328" cy="1820333"/>
            </a:xfrm>
            <a:prstGeom prst="rect">
              <a:avLst/>
            </a:prstGeom>
          </p:spPr>
          <p:txBody>
            <a:bodyPr lIns="0" tIns="0" rIns="0" bIns="0" rtlCol="0" anchor="t">
              <a:spAutoFit/>
            </a:bodyPr>
            <a:lstStyle/>
            <a:p>
              <a:pPr>
                <a:lnSpc>
                  <a:spcPts val="5599"/>
                </a:lnSpc>
              </a:pPr>
              <a:r>
                <a:rPr lang="en-US" sz="3999">
                  <a:solidFill>
                    <a:srgbClr val="CB521C"/>
                  </a:solidFill>
                  <a:latin typeface="Canva Sans"/>
                </a:rPr>
                <a:t>CON</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Taxable (1099)</a:t>
              </a:r>
            </a:p>
          </p:txBody>
        </p:sp>
      </p:grpSp>
      <p:sp>
        <p:nvSpPr>
          <p:cNvPr id="19" name="TextBox 19"/>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grpSp>
        <p:nvGrpSpPr>
          <p:cNvPr id="4" name="Group 4"/>
          <p:cNvGrpSpPr/>
          <p:nvPr/>
        </p:nvGrpSpPr>
        <p:grpSpPr>
          <a:xfrm>
            <a:off x="1468944" y="1662345"/>
            <a:ext cx="3086100" cy="971550"/>
            <a:chOff x="0" y="0"/>
            <a:chExt cx="812800" cy="255881"/>
          </a:xfrm>
        </p:grpSpPr>
        <p:sp>
          <p:nvSpPr>
            <p:cNvPr id="5" name="Freeform 5"/>
            <p:cNvSpPr/>
            <p:nvPr/>
          </p:nvSpPr>
          <p:spPr>
            <a:xfrm>
              <a:off x="0" y="0"/>
              <a:ext cx="812800" cy="255881"/>
            </a:xfrm>
            <a:custGeom>
              <a:avLst/>
              <a:gdLst/>
              <a:ahLst/>
              <a:cxnLst/>
              <a:rect l="l" t="t" r="r" b="b"/>
              <a:pathLst>
                <a:path w="812800" h="255881">
                  <a:moveTo>
                    <a:pt x="127941" y="0"/>
                  </a:moveTo>
                  <a:lnTo>
                    <a:pt x="684859" y="0"/>
                  </a:lnTo>
                  <a:cubicBezTo>
                    <a:pt x="718791" y="0"/>
                    <a:pt x="751333" y="13479"/>
                    <a:pt x="775327" y="37473"/>
                  </a:cubicBezTo>
                  <a:cubicBezTo>
                    <a:pt x="799321" y="61467"/>
                    <a:pt x="812800" y="94009"/>
                    <a:pt x="812800" y="127941"/>
                  </a:cubicBezTo>
                  <a:lnTo>
                    <a:pt x="812800" y="127941"/>
                  </a:lnTo>
                  <a:cubicBezTo>
                    <a:pt x="812800" y="198600"/>
                    <a:pt x="755519" y="255881"/>
                    <a:pt x="684859" y="255881"/>
                  </a:cubicBezTo>
                  <a:lnTo>
                    <a:pt x="127941" y="255881"/>
                  </a:lnTo>
                  <a:cubicBezTo>
                    <a:pt x="94009" y="255881"/>
                    <a:pt x="61467" y="242402"/>
                    <a:pt x="37473" y="218408"/>
                  </a:cubicBezTo>
                  <a:cubicBezTo>
                    <a:pt x="13479" y="194415"/>
                    <a:pt x="0" y="161873"/>
                    <a:pt x="0" y="127941"/>
                  </a:cubicBezTo>
                  <a:lnTo>
                    <a:pt x="0" y="127941"/>
                  </a:lnTo>
                  <a:cubicBezTo>
                    <a:pt x="0" y="94009"/>
                    <a:pt x="13479" y="61467"/>
                    <a:pt x="37473" y="37473"/>
                  </a:cubicBezTo>
                  <a:cubicBezTo>
                    <a:pt x="61467" y="13479"/>
                    <a:pt x="94009" y="0"/>
                    <a:pt x="127941" y="0"/>
                  </a:cubicBezTo>
                  <a:close/>
                </a:path>
              </a:pathLst>
            </a:custGeom>
            <a:solidFill>
              <a:srgbClr val="73BD4C"/>
            </a:solidFill>
          </p:spPr>
          <p:txBody>
            <a:bodyPr/>
            <a:lstStyle/>
            <a:p>
              <a:endParaRPr lang="en-US"/>
            </a:p>
          </p:txBody>
        </p:sp>
        <p:sp>
          <p:nvSpPr>
            <p:cNvPr id="6" name="TextBox 6"/>
            <p:cNvSpPr txBox="1"/>
            <p:nvPr/>
          </p:nvSpPr>
          <p:spPr>
            <a:xfrm>
              <a:off x="0" y="-47625"/>
              <a:ext cx="812800" cy="303506"/>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F5FCFD"/>
                </a:solidFill>
                <a:latin typeface="Cy Grotesk Wide"/>
              </a:rPr>
              <a:t>Taxable</a:t>
            </a:r>
          </a:p>
        </p:txBody>
      </p:sp>
      <p:sp>
        <p:nvSpPr>
          <p:cNvPr id="8" name="TextBox 8"/>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494F56"/>
                </a:solidFill>
                <a:latin typeface="Cy Grotesk Wide"/>
              </a:rPr>
              <a:t>Tax-deferred </a:t>
            </a:r>
          </a:p>
          <a:p>
            <a:pPr marL="0" lvl="0" indent="0" algn="ctr">
              <a:lnSpc>
                <a:spcPts val="3840"/>
              </a:lnSpc>
              <a:spcBef>
                <a:spcPct val="0"/>
              </a:spcBef>
            </a:pPr>
            <a:r>
              <a:rPr lang="en-US" sz="3200">
                <a:solidFill>
                  <a:srgbClr val="494F56"/>
                </a:solidFill>
                <a:latin typeface="Cy Grotesk Wide"/>
              </a:rPr>
              <a:t>(Tax-procrastination)</a:t>
            </a:r>
          </a:p>
        </p:txBody>
      </p:sp>
      <p:sp>
        <p:nvSpPr>
          <p:cNvPr id="9" name="TextBox 9"/>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0" name="AutoShape 10"/>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1" name="AutoShape 11"/>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FFFFFF"/>
                </a:solidFill>
                <a:latin typeface="Canva Sans"/>
              </a:rPr>
              <a:t>Bank Accounts</a:t>
            </a:r>
          </a:p>
          <a:p>
            <a:pPr>
              <a:lnSpc>
                <a:spcPts val="3640"/>
              </a:lnSpc>
            </a:pPr>
            <a:r>
              <a:rPr lang="en-US" sz="2600">
                <a:solidFill>
                  <a:srgbClr val="FFFFFF"/>
                </a:solidFill>
                <a:latin typeface="Canva Sans"/>
              </a:rPr>
              <a:t>CDs</a:t>
            </a:r>
          </a:p>
          <a:p>
            <a:pPr>
              <a:lnSpc>
                <a:spcPts val="3640"/>
              </a:lnSpc>
            </a:pPr>
            <a:r>
              <a:rPr lang="en-US" sz="2600">
                <a:solidFill>
                  <a:srgbClr val="FFFFFF"/>
                </a:solidFill>
                <a:latin typeface="Canva Sans"/>
              </a:rPr>
              <a:t>MMA</a:t>
            </a:r>
          </a:p>
          <a:p>
            <a:pPr>
              <a:lnSpc>
                <a:spcPts val="3640"/>
              </a:lnSpc>
            </a:pPr>
            <a:r>
              <a:rPr lang="en-US" sz="2600">
                <a:solidFill>
                  <a:srgbClr val="FFFFFF"/>
                </a:solidFill>
                <a:latin typeface="Canva Sans"/>
              </a:rPr>
              <a:t>Brokerage Accounts (Stocks, Bonds, Mutual Funds, ETFs)</a:t>
            </a:r>
          </a:p>
        </p:txBody>
      </p:sp>
      <p:grpSp>
        <p:nvGrpSpPr>
          <p:cNvPr id="13" name="Group 13"/>
          <p:cNvGrpSpPr/>
          <p:nvPr/>
        </p:nvGrpSpPr>
        <p:grpSpPr>
          <a:xfrm>
            <a:off x="0" y="2973439"/>
            <a:ext cx="18288000" cy="7313561"/>
            <a:chOff x="0" y="0"/>
            <a:chExt cx="4816593" cy="1926205"/>
          </a:xfrm>
        </p:grpSpPr>
        <p:sp>
          <p:nvSpPr>
            <p:cNvPr id="14" name="Freeform 14"/>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5" name="TextBox 15"/>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sp>
        <p:nvSpPr>
          <p:cNvPr id="16" name="TextBox 16"/>
          <p:cNvSpPr txBox="1"/>
          <p:nvPr/>
        </p:nvSpPr>
        <p:spPr>
          <a:xfrm>
            <a:off x="2096951" y="4322128"/>
            <a:ext cx="14094098" cy="1094740"/>
          </a:xfrm>
          <a:prstGeom prst="rect">
            <a:avLst/>
          </a:prstGeom>
        </p:spPr>
        <p:txBody>
          <a:bodyPr lIns="0" tIns="0" rIns="0" bIns="0" rtlCol="0" anchor="t">
            <a:spAutoFit/>
          </a:bodyPr>
          <a:lstStyle/>
          <a:p>
            <a:pPr algn="ctr">
              <a:lnSpc>
                <a:spcPts val="8959"/>
              </a:lnSpc>
            </a:pPr>
            <a:r>
              <a:rPr lang="en-US" sz="6399">
                <a:solidFill>
                  <a:srgbClr val="FFFFFF"/>
                </a:solidFill>
                <a:latin typeface="Canva Sans Bold"/>
              </a:rPr>
              <a:t>What If I Doubled $1 Twenty Times?</a:t>
            </a:r>
          </a:p>
        </p:txBody>
      </p:sp>
      <p:sp>
        <p:nvSpPr>
          <p:cNvPr id="17" name="TextBox 17"/>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290824" y="2219432"/>
            <a:ext cx="6581648" cy="6581648"/>
          </a:xfrm>
          <a:custGeom>
            <a:avLst/>
            <a:gdLst/>
            <a:ahLst/>
            <a:cxnLst/>
            <a:rect l="l" t="t" r="r" b="b"/>
            <a:pathLst>
              <a:path w="6581648" h="6581648">
                <a:moveTo>
                  <a:pt x="0" y="0"/>
                </a:moveTo>
                <a:lnTo>
                  <a:pt x="6581648" y="0"/>
                </a:lnTo>
                <a:lnTo>
                  <a:pt x="6581648" y="6581649"/>
                </a:lnTo>
                <a:lnTo>
                  <a:pt x="0" y="65816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778027" y="6729647"/>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619861" y="1601832"/>
            <a:ext cx="17048278" cy="7759699"/>
          </a:xfrm>
          <a:prstGeom prst="rect">
            <a:avLst/>
          </a:prstGeom>
        </p:spPr>
        <p:txBody>
          <a:bodyPr lIns="0" tIns="0" rIns="0" bIns="0" rtlCol="0" anchor="t">
            <a:spAutoFit/>
          </a:bodyPr>
          <a:lstStyle/>
          <a:p>
            <a:pPr algn="just">
              <a:lnSpc>
                <a:spcPts val="2800"/>
              </a:lnSpc>
              <a:spcBef>
                <a:spcPct val="0"/>
              </a:spcBef>
            </a:pPr>
            <a:r>
              <a:rPr lang="en-US" sz="2000">
                <a:solidFill>
                  <a:srgbClr val="FFFFFF"/>
                </a:solidFill>
                <a:latin typeface="Cy Grotesk Wide"/>
              </a:rPr>
              <a:t>This information is not endorsed or approved by the Social Security Administration or any other Government Agency.</a:t>
            </a:r>
          </a:p>
          <a:p>
            <a:pPr algn="just">
              <a:lnSpc>
                <a:spcPts val="2800"/>
              </a:lnSpc>
              <a:spcBef>
                <a:spcPct val="0"/>
              </a:spcBef>
            </a:pPr>
            <a:endParaRPr lang="en-US" sz="2000">
              <a:solidFill>
                <a:srgbClr val="FFFFFF"/>
              </a:solidFill>
              <a:latin typeface="Cy Grotesk Wide"/>
            </a:endParaRPr>
          </a:p>
          <a:p>
            <a:pPr algn="just">
              <a:lnSpc>
                <a:spcPts val="2800"/>
              </a:lnSpc>
              <a:spcBef>
                <a:spcPct val="0"/>
              </a:spcBef>
            </a:pPr>
            <a:r>
              <a:rPr lang="en-US" sz="2000">
                <a:solidFill>
                  <a:srgbClr val="FFFFFF"/>
                </a:solidFill>
                <a:latin typeface="Cy Grotesk Wide"/>
              </a:rPr>
              <a:t>This is an educational program and is not intended to sell investment or insurance products, nor is it intended to provide tax or legal advice. Consult with your tax advisor and/or legal counsel for suitability for your specific situation. This presentation is not endorsed or approved by the Social Security Office or any other Government Agency.</a:t>
            </a:r>
          </a:p>
          <a:p>
            <a:pPr algn="just">
              <a:lnSpc>
                <a:spcPts val="2800"/>
              </a:lnSpc>
              <a:spcBef>
                <a:spcPct val="0"/>
              </a:spcBef>
            </a:pPr>
            <a:r>
              <a:rPr lang="en-US" sz="2000">
                <a:solidFill>
                  <a:srgbClr val="FFFFFF"/>
                </a:solidFill>
                <a:latin typeface="Cy Grotesk Wide"/>
              </a:rPr>
              <a:t> </a:t>
            </a:r>
          </a:p>
          <a:p>
            <a:pPr algn="just">
              <a:lnSpc>
                <a:spcPts val="2800"/>
              </a:lnSpc>
              <a:spcBef>
                <a:spcPct val="0"/>
              </a:spcBef>
            </a:pPr>
            <a:r>
              <a:rPr lang="en-US" sz="2000">
                <a:solidFill>
                  <a:srgbClr val="FFFFFF"/>
                </a:solidFill>
                <a:latin typeface="Cy Grotesk Wide"/>
              </a:rPr>
              <a:t>Pursuant to IRS Circular 230, it is not intended to provide specific legal or tax advice and cannot be used to avoid penalties or to promote, market, or recommend any tax plan or arrangement.</a:t>
            </a:r>
          </a:p>
          <a:p>
            <a:pPr algn="just">
              <a:lnSpc>
                <a:spcPts val="2800"/>
              </a:lnSpc>
              <a:spcBef>
                <a:spcPct val="0"/>
              </a:spcBef>
            </a:pPr>
            <a:endParaRPr lang="en-US" sz="2000">
              <a:solidFill>
                <a:srgbClr val="FFFFFF"/>
              </a:solidFill>
              <a:latin typeface="Cy Grotesk Wide"/>
            </a:endParaRPr>
          </a:p>
          <a:p>
            <a:pPr algn="just">
              <a:lnSpc>
                <a:spcPts val="2800"/>
              </a:lnSpc>
              <a:spcBef>
                <a:spcPct val="0"/>
              </a:spcBef>
            </a:pPr>
            <a:r>
              <a:rPr lang="en-US" sz="2000">
                <a:solidFill>
                  <a:srgbClr val="FFFFFF"/>
                </a:solidFill>
                <a:latin typeface="Cy Grotesk Wide"/>
              </a:rPr>
              <a:t>Hypothetical and/or actual historical returns contained in this presentation are for informational purposes only and are not intended to be an offer, solicitation, or recommendation. Rates of return are not guaranteed and are for illustrative purposes only.</a:t>
            </a:r>
          </a:p>
          <a:p>
            <a:pPr algn="just">
              <a:lnSpc>
                <a:spcPts val="2800"/>
              </a:lnSpc>
              <a:spcBef>
                <a:spcPct val="0"/>
              </a:spcBef>
            </a:pPr>
            <a:r>
              <a:rPr lang="en-US" sz="2000">
                <a:solidFill>
                  <a:srgbClr val="FFFFFF"/>
                </a:solidFill>
                <a:latin typeface="Cy Grotesk Wide"/>
              </a:rPr>
              <a:t> </a:t>
            </a:r>
          </a:p>
          <a:p>
            <a:pPr algn="just">
              <a:lnSpc>
                <a:spcPts val="2800"/>
              </a:lnSpc>
              <a:spcBef>
                <a:spcPct val="0"/>
              </a:spcBef>
            </a:pPr>
            <a:r>
              <a:rPr lang="en-US" sz="2000">
                <a:solidFill>
                  <a:srgbClr val="FFFFFF"/>
                </a:solidFill>
                <a:latin typeface="Cy Grotesk Wide"/>
              </a:rPr>
              <a:t>Projected rates do not reflect the actual or expected performance within any example or financial product.</a:t>
            </a:r>
          </a:p>
          <a:p>
            <a:pPr algn="just">
              <a:lnSpc>
                <a:spcPts val="2800"/>
              </a:lnSpc>
              <a:spcBef>
                <a:spcPct val="0"/>
              </a:spcBef>
            </a:pPr>
            <a:r>
              <a:rPr lang="en-US" sz="2000">
                <a:solidFill>
                  <a:srgbClr val="FFFFFF"/>
                </a:solidFill>
                <a:latin typeface="Cy Grotesk Wide"/>
              </a:rPr>
              <a:t> </a:t>
            </a:r>
          </a:p>
          <a:p>
            <a:pPr algn="just">
              <a:lnSpc>
                <a:spcPts val="2800"/>
              </a:lnSpc>
              <a:spcBef>
                <a:spcPct val="0"/>
              </a:spcBef>
            </a:pPr>
            <a:r>
              <a:rPr lang="en-US" sz="2000">
                <a:solidFill>
                  <a:srgbClr val="FFFFFF"/>
                </a:solidFill>
                <a:latin typeface="Cy Grotesk Wide"/>
              </a:rPr>
              <a:t>Any information provided may result in contact by an annuity/insurance agent.</a:t>
            </a:r>
          </a:p>
          <a:p>
            <a:pPr algn="just">
              <a:lnSpc>
                <a:spcPts val="2800"/>
              </a:lnSpc>
              <a:spcBef>
                <a:spcPct val="0"/>
              </a:spcBef>
            </a:pPr>
            <a:r>
              <a:rPr lang="en-US" sz="2000">
                <a:solidFill>
                  <a:srgbClr val="FFFFFF"/>
                </a:solidFill>
                <a:latin typeface="Cy Grotesk Wide"/>
              </a:rPr>
              <a:t> </a:t>
            </a:r>
          </a:p>
          <a:p>
            <a:pPr algn="just">
              <a:lnSpc>
                <a:spcPts val="2800"/>
              </a:lnSpc>
              <a:spcBef>
                <a:spcPct val="0"/>
              </a:spcBef>
            </a:pPr>
            <a:r>
              <a:rPr lang="en-US" sz="2000">
                <a:solidFill>
                  <a:srgbClr val="FFFFFF"/>
                </a:solidFill>
                <a:latin typeface="Cy Grotesk Wide"/>
              </a:rPr>
              <a:t>All Social Security information was derived from www.ssa.gov.</a:t>
            </a:r>
          </a:p>
          <a:p>
            <a:pPr algn="just">
              <a:lnSpc>
                <a:spcPts val="2800"/>
              </a:lnSpc>
              <a:spcBef>
                <a:spcPct val="0"/>
              </a:spcBef>
            </a:pPr>
            <a:r>
              <a:rPr lang="en-US" sz="2000">
                <a:solidFill>
                  <a:srgbClr val="FFFFFF"/>
                </a:solidFill>
                <a:latin typeface="Cy Grotesk Wide"/>
              </a:rPr>
              <a:t> </a:t>
            </a:r>
          </a:p>
          <a:p>
            <a:pPr algn="just">
              <a:lnSpc>
                <a:spcPts val="2800"/>
              </a:lnSpc>
              <a:spcBef>
                <a:spcPct val="0"/>
              </a:spcBef>
            </a:pPr>
            <a:endParaRPr lang="en-US" sz="2000">
              <a:solidFill>
                <a:srgbClr val="FFFFFF"/>
              </a:solidFill>
              <a:latin typeface="Cy Grotesk Wide"/>
            </a:endParaRPr>
          </a:p>
        </p:txBody>
      </p:sp>
      <p:sp>
        <p:nvSpPr>
          <p:cNvPr id="5" name="Freeform 5"/>
          <p:cNvSpPr/>
          <p:nvPr/>
        </p:nvSpPr>
        <p:spPr>
          <a:xfrm>
            <a:off x="619861" y="191235"/>
            <a:ext cx="12637627" cy="1269447"/>
          </a:xfrm>
          <a:custGeom>
            <a:avLst/>
            <a:gdLst/>
            <a:ahLst/>
            <a:cxnLst/>
            <a:rect l="l" t="t" r="r" b="b"/>
            <a:pathLst>
              <a:path w="12637627" h="1269447">
                <a:moveTo>
                  <a:pt x="0" y="0"/>
                </a:moveTo>
                <a:lnTo>
                  <a:pt x="12637627" y="0"/>
                </a:lnTo>
                <a:lnTo>
                  <a:pt x="12637627" y="1269447"/>
                </a:lnTo>
                <a:lnTo>
                  <a:pt x="0" y="126944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grpSp>
        <p:nvGrpSpPr>
          <p:cNvPr id="3" name="Group 3"/>
          <p:cNvGrpSpPr/>
          <p:nvPr/>
        </p:nvGrpSpPr>
        <p:grpSpPr>
          <a:xfrm>
            <a:off x="1468944" y="1662345"/>
            <a:ext cx="3086100" cy="971550"/>
            <a:chOff x="0" y="0"/>
            <a:chExt cx="812800" cy="255881"/>
          </a:xfrm>
        </p:grpSpPr>
        <p:sp>
          <p:nvSpPr>
            <p:cNvPr id="4" name="Freeform 4"/>
            <p:cNvSpPr/>
            <p:nvPr/>
          </p:nvSpPr>
          <p:spPr>
            <a:xfrm>
              <a:off x="0" y="0"/>
              <a:ext cx="812800" cy="255881"/>
            </a:xfrm>
            <a:custGeom>
              <a:avLst/>
              <a:gdLst/>
              <a:ahLst/>
              <a:cxnLst/>
              <a:rect l="l" t="t" r="r" b="b"/>
              <a:pathLst>
                <a:path w="812800" h="255881">
                  <a:moveTo>
                    <a:pt x="127941" y="0"/>
                  </a:moveTo>
                  <a:lnTo>
                    <a:pt x="684859" y="0"/>
                  </a:lnTo>
                  <a:cubicBezTo>
                    <a:pt x="718791" y="0"/>
                    <a:pt x="751333" y="13479"/>
                    <a:pt x="775327" y="37473"/>
                  </a:cubicBezTo>
                  <a:cubicBezTo>
                    <a:pt x="799321" y="61467"/>
                    <a:pt x="812800" y="94009"/>
                    <a:pt x="812800" y="127941"/>
                  </a:cubicBezTo>
                  <a:lnTo>
                    <a:pt x="812800" y="127941"/>
                  </a:lnTo>
                  <a:cubicBezTo>
                    <a:pt x="812800" y="198600"/>
                    <a:pt x="755519" y="255881"/>
                    <a:pt x="684859" y="255881"/>
                  </a:cubicBezTo>
                  <a:lnTo>
                    <a:pt x="127941" y="255881"/>
                  </a:lnTo>
                  <a:cubicBezTo>
                    <a:pt x="94009" y="255881"/>
                    <a:pt x="61467" y="242402"/>
                    <a:pt x="37473" y="218408"/>
                  </a:cubicBezTo>
                  <a:cubicBezTo>
                    <a:pt x="13479" y="194415"/>
                    <a:pt x="0" y="161873"/>
                    <a:pt x="0" y="127941"/>
                  </a:cubicBezTo>
                  <a:lnTo>
                    <a:pt x="0" y="127941"/>
                  </a:lnTo>
                  <a:cubicBezTo>
                    <a:pt x="0" y="94009"/>
                    <a:pt x="13479" y="61467"/>
                    <a:pt x="37473" y="37473"/>
                  </a:cubicBezTo>
                  <a:cubicBezTo>
                    <a:pt x="61467" y="13479"/>
                    <a:pt x="94009" y="0"/>
                    <a:pt x="127941" y="0"/>
                  </a:cubicBezTo>
                  <a:close/>
                </a:path>
              </a:pathLst>
            </a:custGeom>
            <a:solidFill>
              <a:srgbClr val="73BD4C"/>
            </a:solidFill>
          </p:spPr>
          <p:txBody>
            <a:bodyPr/>
            <a:lstStyle/>
            <a:p>
              <a:endParaRPr lang="en-US"/>
            </a:p>
          </p:txBody>
        </p:sp>
        <p:sp>
          <p:nvSpPr>
            <p:cNvPr id="5" name="TextBox 5"/>
            <p:cNvSpPr txBox="1"/>
            <p:nvPr/>
          </p:nvSpPr>
          <p:spPr>
            <a:xfrm>
              <a:off x="0" y="-47625"/>
              <a:ext cx="812800" cy="303506"/>
            </a:xfrm>
            <a:prstGeom prst="rect">
              <a:avLst/>
            </a:prstGeom>
          </p:spPr>
          <p:txBody>
            <a:bodyPr lIns="50800" tIns="50800" rIns="50800" bIns="50800" rtlCol="0" anchor="ctr"/>
            <a:lstStyle/>
            <a:p>
              <a:pPr algn="ctr">
                <a:lnSpc>
                  <a:spcPts val="3640"/>
                </a:lnSpc>
              </a:pPr>
              <a:endParaRPr/>
            </a:p>
          </p:txBody>
        </p:sp>
      </p:grpSp>
      <p:sp>
        <p:nvSpPr>
          <p:cNvPr id="6" name="AutoShape 6"/>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7" name="AutoShape 7"/>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8" name="TextBox 8"/>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FFFFFF"/>
                </a:solidFill>
                <a:latin typeface="Canva Sans"/>
              </a:rPr>
              <a:t>Bank Accounts</a:t>
            </a:r>
          </a:p>
          <a:p>
            <a:pPr>
              <a:lnSpc>
                <a:spcPts val="3640"/>
              </a:lnSpc>
            </a:pPr>
            <a:r>
              <a:rPr lang="en-US" sz="2600">
                <a:solidFill>
                  <a:srgbClr val="FFFFFF"/>
                </a:solidFill>
                <a:latin typeface="Canva Sans"/>
              </a:rPr>
              <a:t>CDs</a:t>
            </a:r>
          </a:p>
          <a:p>
            <a:pPr>
              <a:lnSpc>
                <a:spcPts val="3640"/>
              </a:lnSpc>
            </a:pPr>
            <a:r>
              <a:rPr lang="en-US" sz="2600">
                <a:solidFill>
                  <a:srgbClr val="FFFFFF"/>
                </a:solidFill>
                <a:latin typeface="Canva Sans"/>
              </a:rPr>
              <a:t>MMA</a:t>
            </a:r>
          </a:p>
          <a:p>
            <a:pPr>
              <a:lnSpc>
                <a:spcPts val="3640"/>
              </a:lnSpc>
            </a:pPr>
            <a:r>
              <a:rPr lang="en-US" sz="2600">
                <a:solidFill>
                  <a:srgbClr val="FFFFFF"/>
                </a:solidFill>
                <a:latin typeface="Canva Sans"/>
              </a:rPr>
              <a:t>Brokerage Accounts (Stocks, Bonds, Mutual Funds, ETFs)</a:t>
            </a:r>
          </a:p>
        </p:txBody>
      </p:sp>
      <p:grpSp>
        <p:nvGrpSpPr>
          <p:cNvPr id="9" name="Group 9"/>
          <p:cNvGrpSpPr/>
          <p:nvPr/>
        </p:nvGrpSpPr>
        <p:grpSpPr>
          <a:xfrm>
            <a:off x="0" y="2973439"/>
            <a:ext cx="18288000" cy="7313561"/>
            <a:chOff x="0" y="0"/>
            <a:chExt cx="4816593" cy="1926205"/>
          </a:xfrm>
        </p:grpSpPr>
        <p:sp>
          <p:nvSpPr>
            <p:cNvPr id="10" name="Freeform 10"/>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1" name="TextBox 11"/>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8025289" y="2973439"/>
            <a:ext cx="2237422" cy="4114800"/>
          </a:xfrm>
          <a:custGeom>
            <a:avLst/>
            <a:gdLst/>
            <a:ahLst/>
            <a:cxnLst/>
            <a:rect l="l" t="t" r="r" b="b"/>
            <a:pathLst>
              <a:path w="2237422" h="4114800">
                <a:moveTo>
                  <a:pt x="0" y="0"/>
                </a:moveTo>
                <a:lnTo>
                  <a:pt x="2237422" y="0"/>
                </a:lnTo>
                <a:lnTo>
                  <a:pt x="2237422" y="4114800"/>
                </a:lnTo>
                <a:lnTo>
                  <a:pt x="0" y="4114800"/>
                </a:lnTo>
                <a:lnTo>
                  <a:pt x="0" y="0"/>
                </a:lnTo>
                <a:close/>
              </a:path>
            </a:pathLst>
          </a:custGeom>
          <a:blipFill>
            <a:blip r:embed="rId3">
              <a:alphaModFix amt="63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14" name="TextBox 1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F5FCFD"/>
                </a:solidFill>
                <a:latin typeface="Cy Grotesk Wide"/>
              </a:rPr>
              <a:t>Taxable</a:t>
            </a:r>
          </a:p>
        </p:txBody>
      </p:sp>
      <p:sp>
        <p:nvSpPr>
          <p:cNvPr id="15" name="TextBox 15"/>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494F56"/>
                </a:solidFill>
                <a:latin typeface="Cy Grotesk Wide"/>
              </a:rPr>
              <a:t>Tax-deferred </a:t>
            </a:r>
          </a:p>
          <a:p>
            <a:pPr marL="0" lvl="0" indent="0" algn="ctr">
              <a:lnSpc>
                <a:spcPts val="3840"/>
              </a:lnSpc>
              <a:spcBef>
                <a:spcPct val="0"/>
              </a:spcBef>
            </a:pPr>
            <a:r>
              <a:rPr lang="en-US" sz="3200">
                <a:solidFill>
                  <a:srgbClr val="494F56"/>
                </a:solidFill>
                <a:latin typeface="Cy Grotesk Wide"/>
              </a:rPr>
              <a:t>(Tax-procrastination)</a:t>
            </a:r>
          </a:p>
        </p:txBody>
      </p:sp>
      <p:sp>
        <p:nvSpPr>
          <p:cNvPr id="16" name="TextBox 16"/>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7" name="TextBox 17"/>
          <p:cNvSpPr txBox="1"/>
          <p:nvPr/>
        </p:nvSpPr>
        <p:spPr>
          <a:xfrm>
            <a:off x="5945907" y="4322128"/>
            <a:ext cx="6396186" cy="1094740"/>
          </a:xfrm>
          <a:prstGeom prst="rect">
            <a:avLst/>
          </a:prstGeom>
        </p:spPr>
        <p:txBody>
          <a:bodyPr lIns="0" tIns="0" rIns="0" bIns="0" rtlCol="0" anchor="t">
            <a:spAutoFit/>
          </a:bodyPr>
          <a:lstStyle/>
          <a:p>
            <a:pPr algn="ctr">
              <a:lnSpc>
                <a:spcPts val="8959"/>
              </a:lnSpc>
            </a:pPr>
            <a:r>
              <a:rPr lang="en-US" sz="6399">
                <a:solidFill>
                  <a:srgbClr val="FFFFFF"/>
                </a:solidFill>
                <a:latin typeface="Canva Sans Bold"/>
              </a:rPr>
              <a:t>Over 1,000,000</a:t>
            </a:r>
          </a:p>
        </p:txBody>
      </p:sp>
      <p:sp>
        <p:nvSpPr>
          <p:cNvPr id="18" name="TextBox 18"/>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grpSp>
        <p:nvGrpSpPr>
          <p:cNvPr id="3" name="Group 3"/>
          <p:cNvGrpSpPr/>
          <p:nvPr/>
        </p:nvGrpSpPr>
        <p:grpSpPr>
          <a:xfrm>
            <a:off x="1468944" y="1662345"/>
            <a:ext cx="3086100" cy="971550"/>
            <a:chOff x="0" y="0"/>
            <a:chExt cx="812800" cy="255881"/>
          </a:xfrm>
        </p:grpSpPr>
        <p:sp>
          <p:nvSpPr>
            <p:cNvPr id="4" name="Freeform 4"/>
            <p:cNvSpPr/>
            <p:nvPr/>
          </p:nvSpPr>
          <p:spPr>
            <a:xfrm>
              <a:off x="0" y="0"/>
              <a:ext cx="812800" cy="255881"/>
            </a:xfrm>
            <a:custGeom>
              <a:avLst/>
              <a:gdLst/>
              <a:ahLst/>
              <a:cxnLst/>
              <a:rect l="l" t="t" r="r" b="b"/>
              <a:pathLst>
                <a:path w="812800" h="255881">
                  <a:moveTo>
                    <a:pt x="127941" y="0"/>
                  </a:moveTo>
                  <a:lnTo>
                    <a:pt x="684859" y="0"/>
                  </a:lnTo>
                  <a:cubicBezTo>
                    <a:pt x="718791" y="0"/>
                    <a:pt x="751333" y="13479"/>
                    <a:pt x="775327" y="37473"/>
                  </a:cubicBezTo>
                  <a:cubicBezTo>
                    <a:pt x="799321" y="61467"/>
                    <a:pt x="812800" y="94009"/>
                    <a:pt x="812800" y="127941"/>
                  </a:cubicBezTo>
                  <a:lnTo>
                    <a:pt x="812800" y="127941"/>
                  </a:lnTo>
                  <a:cubicBezTo>
                    <a:pt x="812800" y="198600"/>
                    <a:pt x="755519" y="255881"/>
                    <a:pt x="684859" y="255881"/>
                  </a:cubicBezTo>
                  <a:lnTo>
                    <a:pt x="127941" y="255881"/>
                  </a:lnTo>
                  <a:cubicBezTo>
                    <a:pt x="94009" y="255881"/>
                    <a:pt x="61467" y="242402"/>
                    <a:pt x="37473" y="218408"/>
                  </a:cubicBezTo>
                  <a:cubicBezTo>
                    <a:pt x="13479" y="194415"/>
                    <a:pt x="0" y="161873"/>
                    <a:pt x="0" y="127941"/>
                  </a:cubicBezTo>
                  <a:lnTo>
                    <a:pt x="0" y="127941"/>
                  </a:lnTo>
                  <a:cubicBezTo>
                    <a:pt x="0" y="94009"/>
                    <a:pt x="13479" y="61467"/>
                    <a:pt x="37473" y="37473"/>
                  </a:cubicBezTo>
                  <a:cubicBezTo>
                    <a:pt x="61467" y="13479"/>
                    <a:pt x="94009" y="0"/>
                    <a:pt x="127941" y="0"/>
                  </a:cubicBezTo>
                  <a:close/>
                </a:path>
              </a:pathLst>
            </a:custGeom>
            <a:solidFill>
              <a:srgbClr val="73BD4C"/>
            </a:solidFill>
          </p:spPr>
          <p:txBody>
            <a:bodyPr/>
            <a:lstStyle/>
            <a:p>
              <a:endParaRPr lang="en-US"/>
            </a:p>
          </p:txBody>
        </p:sp>
        <p:sp>
          <p:nvSpPr>
            <p:cNvPr id="5" name="TextBox 5"/>
            <p:cNvSpPr txBox="1"/>
            <p:nvPr/>
          </p:nvSpPr>
          <p:spPr>
            <a:xfrm>
              <a:off x="0" y="-47625"/>
              <a:ext cx="812800" cy="303506"/>
            </a:xfrm>
            <a:prstGeom prst="rect">
              <a:avLst/>
            </a:prstGeom>
          </p:spPr>
          <p:txBody>
            <a:bodyPr lIns="50800" tIns="50800" rIns="50800" bIns="50800" rtlCol="0" anchor="ctr"/>
            <a:lstStyle/>
            <a:p>
              <a:pPr algn="ctr">
                <a:lnSpc>
                  <a:spcPts val="3640"/>
                </a:lnSpc>
              </a:pPr>
              <a:endParaRPr/>
            </a:p>
          </p:txBody>
        </p:sp>
      </p:grpSp>
      <p:sp>
        <p:nvSpPr>
          <p:cNvPr id="6" name="AutoShape 6"/>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7" name="AutoShape 7"/>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8" name="TextBox 8"/>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FFFFFF"/>
                </a:solidFill>
                <a:latin typeface="Canva Sans"/>
              </a:rPr>
              <a:t>Bank Accounts</a:t>
            </a:r>
          </a:p>
          <a:p>
            <a:pPr>
              <a:lnSpc>
                <a:spcPts val="3640"/>
              </a:lnSpc>
            </a:pPr>
            <a:r>
              <a:rPr lang="en-US" sz="2600">
                <a:solidFill>
                  <a:srgbClr val="FFFFFF"/>
                </a:solidFill>
                <a:latin typeface="Canva Sans"/>
              </a:rPr>
              <a:t>CDs</a:t>
            </a:r>
          </a:p>
          <a:p>
            <a:pPr>
              <a:lnSpc>
                <a:spcPts val="3640"/>
              </a:lnSpc>
            </a:pPr>
            <a:r>
              <a:rPr lang="en-US" sz="2600">
                <a:solidFill>
                  <a:srgbClr val="FFFFFF"/>
                </a:solidFill>
                <a:latin typeface="Canva Sans"/>
              </a:rPr>
              <a:t>MMA</a:t>
            </a:r>
          </a:p>
          <a:p>
            <a:pPr>
              <a:lnSpc>
                <a:spcPts val="3640"/>
              </a:lnSpc>
            </a:pPr>
            <a:r>
              <a:rPr lang="en-US" sz="2600">
                <a:solidFill>
                  <a:srgbClr val="FFFFFF"/>
                </a:solidFill>
                <a:latin typeface="Canva Sans"/>
              </a:rPr>
              <a:t>Brokerage Accounts (Stocks, Bonds, Mutual Funds, ETFs)</a:t>
            </a:r>
          </a:p>
        </p:txBody>
      </p:sp>
      <p:grpSp>
        <p:nvGrpSpPr>
          <p:cNvPr id="9" name="Group 9"/>
          <p:cNvGrpSpPr/>
          <p:nvPr/>
        </p:nvGrpSpPr>
        <p:grpSpPr>
          <a:xfrm>
            <a:off x="0" y="2973439"/>
            <a:ext cx="18288000" cy="7313561"/>
            <a:chOff x="0" y="0"/>
            <a:chExt cx="4816593" cy="1926205"/>
          </a:xfrm>
        </p:grpSpPr>
        <p:sp>
          <p:nvSpPr>
            <p:cNvPr id="10" name="Freeform 10"/>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1" name="TextBox 11"/>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8025289" y="2973439"/>
            <a:ext cx="2237422" cy="4114800"/>
          </a:xfrm>
          <a:custGeom>
            <a:avLst/>
            <a:gdLst/>
            <a:ahLst/>
            <a:cxnLst/>
            <a:rect l="l" t="t" r="r" b="b"/>
            <a:pathLst>
              <a:path w="2237422" h="4114800">
                <a:moveTo>
                  <a:pt x="0" y="0"/>
                </a:moveTo>
                <a:lnTo>
                  <a:pt x="2237422" y="0"/>
                </a:lnTo>
                <a:lnTo>
                  <a:pt x="2237422" y="4114800"/>
                </a:lnTo>
                <a:lnTo>
                  <a:pt x="0" y="4114800"/>
                </a:lnTo>
                <a:lnTo>
                  <a:pt x="0" y="0"/>
                </a:lnTo>
                <a:close/>
              </a:path>
            </a:pathLst>
          </a:custGeom>
          <a:blipFill>
            <a:blip r:embed="rId3">
              <a:alphaModFix amt="63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14" name="TextBox 1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F5FCFD"/>
                </a:solidFill>
                <a:latin typeface="Cy Grotesk Wide"/>
              </a:rPr>
              <a:t>Taxable</a:t>
            </a:r>
          </a:p>
        </p:txBody>
      </p:sp>
      <p:sp>
        <p:nvSpPr>
          <p:cNvPr id="15" name="TextBox 15"/>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494F56"/>
                </a:solidFill>
                <a:latin typeface="Cy Grotesk Wide"/>
              </a:rPr>
              <a:t>Tax-deferred </a:t>
            </a:r>
          </a:p>
          <a:p>
            <a:pPr marL="0" lvl="0" indent="0" algn="ctr">
              <a:lnSpc>
                <a:spcPts val="3840"/>
              </a:lnSpc>
              <a:spcBef>
                <a:spcPct val="0"/>
              </a:spcBef>
            </a:pPr>
            <a:r>
              <a:rPr lang="en-US" sz="3200">
                <a:solidFill>
                  <a:srgbClr val="494F56"/>
                </a:solidFill>
                <a:latin typeface="Cy Grotesk Wide"/>
              </a:rPr>
              <a:t>(Tax-procrastination)</a:t>
            </a:r>
          </a:p>
        </p:txBody>
      </p:sp>
      <p:sp>
        <p:nvSpPr>
          <p:cNvPr id="16" name="TextBox 16"/>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7" name="TextBox 17"/>
          <p:cNvSpPr txBox="1"/>
          <p:nvPr/>
        </p:nvSpPr>
        <p:spPr>
          <a:xfrm>
            <a:off x="586755" y="4331653"/>
            <a:ext cx="17114490" cy="1052195"/>
          </a:xfrm>
          <a:prstGeom prst="rect">
            <a:avLst/>
          </a:prstGeom>
        </p:spPr>
        <p:txBody>
          <a:bodyPr lIns="0" tIns="0" rIns="0" bIns="0" rtlCol="0" anchor="t">
            <a:spAutoFit/>
          </a:bodyPr>
          <a:lstStyle/>
          <a:p>
            <a:pPr algn="ctr">
              <a:lnSpc>
                <a:spcPts val="8680"/>
              </a:lnSpc>
            </a:pPr>
            <a:r>
              <a:rPr lang="en-US" sz="6200">
                <a:solidFill>
                  <a:srgbClr val="FFFFFF"/>
                </a:solidFill>
                <a:latin typeface="Canva Sans Bold"/>
              </a:rPr>
              <a:t>But what if we withheld taxes along the way?</a:t>
            </a:r>
          </a:p>
        </p:txBody>
      </p:sp>
      <p:sp>
        <p:nvSpPr>
          <p:cNvPr id="18" name="TextBox 18"/>
          <p:cNvSpPr txBox="1"/>
          <p:nvPr/>
        </p:nvSpPr>
        <p:spPr>
          <a:xfrm>
            <a:off x="7253362" y="5481739"/>
            <a:ext cx="3781276" cy="1052196"/>
          </a:xfrm>
          <a:prstGeom prst="rect">
            <a:avLst/>
          </a:prstGeom>
        </p:spPr>
        <p:txBody>
          <a:bodyPr lIns="0" tIns="0" rIns="0" bIns="0" rtlCol="0" anchor="t">
            <a:spAutoFit/>
          </a:bodyPr>
          <a:lstStyle/>
          <a:p>
            <a:pPr algn="ctr">
              <a:lnSpc>
                <a:spcPts val="8679"/>
              </a:lnSpc>
            </a:pPr>
            <a:r>
              <a:rPr lang="en-US" sz="6199">
                <a:solidFill>
                  <a:srgbClr val="FFFFFF"/>
                </a:solidFill>
                <a:latin typeface="Canva Sans Bold"/>
              </a:rPr>
              <a:t>Say, 25%?</a:t>
            </a:r>
          </a:p>
        </p:txBody>
      </p:sp>
      <p:sp>
        <p:nvSpPr>
          <p:cNvPr id="19" name="TextBox 19"/>
          <p:cNvSpPr txBox="1"/>
          <p:nvPr/>
        </p:nvSpPr>
        <p:spPr>
          <a:xfrm>
            <a:off x="4555044" y="7583539"/>
            <a:ext cx="9204326" cy="887095"/>
          </a:xfrm>
          <a:prstGeom prst="rect">
            <a:avLst/>
          </a:prstGeom>
        </p:spPr>
        <p:txBody>
          <a:bodyPr lIns="0" tIns="0" rIns="0" bIns="0" rtlCol="0" anchor="t">
            <a:spAutoFit/>
          </a:bodyPr>
          <a:lstStyle/>
          <a:p>
            <a:pPr algn="ctr">
              <a:lnSpc>
                <a:spcPts val="7279"/>
              </a:lnSpc>
            </a:pPr>
            <a:r>
              <a:rPr lang="en-US" sz="5199">
                <a:solidFill>
                  <a:srgbClr val="F9A726"/>
                </a:solidFill>
                <a:latin typeface="Canva Sans Bold"/>
              </a:rPr>
              <a:t>What’s the ending balance?</a:t>
            </a:r>
          </a:p>
        </p:txBody>
      </p:sp>
      <p:sp>
        <p:nvSpPr>
          <p:cNvPr id="20" name="TextBox 20"/>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grpSp>
        <p:nvGrpSpPr>
          <p:cNvPr id="3" name="Group 3"/>
          <p:cNvGrpSpPr/>
          <p:nvPr/>
        </p:nvGrpSpPr>
        <p:grpSpPr>
          <a:xfrm>
            <a:off x="1468944" y="1662345"/>
            <a:ext cx="3086100" cy="971550"/>
            <a:chOff x="0" y="0"/>
            <a:chExt cx="812800" cy="255881"/>
          </a:xfrm>
        </p:grpSpPr>
        <p:sp>
          <p:nvSpPr>
            <p:cNvPr id="4" name="Freeform 4"/>
            <p:cNvSpPr/>
            <p:nvPr/>
          </p:nvSpPr>
          <p:spPr>
            <a:xfrm>
              <a:off x="0" y="0"/>
              <a:ext cx="812800" cy="255881"/>
            </a:xfrm>
            <a:custGeom>
              <a:avLst/>
              <a:gdLst/>
              <a:ahLst/>
              <a:cxnLst/>
              <a:rect l="l" t="t" r="r" b="b"/>
              <a:pathLst>
                <a:path w="812800" h="255881">
                  <a:moveTo>
                    <a:pt x="127941" y="0"/>
                  </a:moveTo>
                  <a:lnTo>
                    <a:pt x="684859" y="0"/>
                  </a:lnTo>
                  <a:cubicBezTo>
                    <a:pt x="718791" y="0"/>
                    <a:pt x="751333" y="13479"/>
                    <a:pt x="775327" y="37473"/>
                  </a:cubicBezTo>
                  <a:cubicBezTo>
                    <a:pt x="799321" y="61467"/>
                    <a:pt x="812800" y="94009"/>
                    <a:pt x="812800" y="127941"/>
                  </a:cubicBezTo>
                  <a:lnTo>
                    <a:pt x="812800" y="127941"/>
                  </a:lnTo>
                  <a:cubicBezTo>
                    <a:pt x="812800" y="198600"/>
                    <a:pt x="755519" y="255881"/>
                    <a:pt x="684859" y="255881"/>
                  </a:cubicBezTo>
                  <a:lnTo>
                    <a:pt x="127941" y="255881"/>
                  </a:lnTo>
                  <a:cubicBezTo>
                    <a:pt x="94009" y="255881"/>
                    <a:pt x="61467" y="242402"/>
                    <a:pt x="37473" y="218408"/>
                  </a:cubicBezTo>
                  <a:cubicBezTo>
                    <a:pt x="13479" y="194415"/>
                    <a:pt x="0" y="161873"/>
                    <a:pt x="0" y="127941"/>
                  </a:cubicBezTo>
                  <a:lnTo>
                    <a:pt x="0" y="127941"/>
                  </a:lnTo>
                  <a:cubicBezTo>
                    <a:pt x="0" y="94009"/>
                    <a:pt x="13479" y="61467"/>
                    <a:pt x="37473" y="37473"/>
                  </a:cubicBezTo>
                  <a:cubicBezTo>
                    <a:pt x="61467" y="13479"/>
                    <a:pt x="94009" y="0"/>
                    <a:pt x="127941" y="0"/>
                  </a:cubicBezTo>
                  <a:close/>
                </a:path>
              </a:pathLst>
            </a:custGeom>
            <a:solidFill>
              <a:srgbClr val="73BD4C"/>
            </a:solidFill>
          </p:spPr>
          <p:txBody>
            <a:bodyPr/>
            <a:lstStyle/>
            <a:p>
              <a:endParaRPr lang="en-US"/>
            </a:p>
          </p:txBody>
        </p:sp>
        <p:sp>
          <p:nvSpPr>
            <p:cNvPr id="5" name="TextBox 5"/>
            <p:cNvSpPr txBox="1"/>
            <p:nvPr/>
          </p:nvSpPr>
          <p:spPr>
            <a:xfrm>
              <a:off x="0" y="-47625"/>
              <a:ext cx="812800" cy="303506"/>
            </a:xfrm>
            <a:prstGeom prst="rect">
              <a:avLst/>
            </a:prstGeom>
          </p:spPr>
          <p:txBody>
            <a:bodyPr lIns="50800" tIns="50800" rIns="50800" bIns="50800" rtlCol="0" anchor="ctr"/>
            <a:lstStyle/>
            <a:p>
              <a:pPr algn="ctr">
                <a:lnSpc>
                  <a:spcPts val="3640"/>
                </a:lnSpc>
              </a:pPr>
              <a:endParaRPr/>
            </a:p>
          </p:txBody>
        </p:sp>
      </p:grpSp>
      <p:sp>
        <p:nvSpPr>
          <p:cNvPr id="6" name="AutoShape 6"/>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7" name="AutoShape 7"/>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8" name="TextBox 8"/>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FFFFFF"/>
                </a:solidFill>
                <a:latin typeface="Canva Sans"/>
              </a:rPr>
              <a:t>Bank Accounts</a:t>
            </a:r>
          </a:p>
          <a:p>
            <a:pPr>
              <a:lnSpc>
                <a:spcPts val="3640"/>
              </a:lnSpc>
            </a:pPr>
            <a:r>
              <a:rPr lang="en-US" sz="2600">
                <a:solidFill>
                  <a:srgbClr val="FFFFFF"/>
                </a:solidFill>
                <a:latin typeface="Canva Sans"/>
              </a:rPr>
              <a:t>CDs</a:t>
            </a:r>
          </a:p>
          <a:p>
            <a:pPr>
              <a:lnSpc>
                <a:spcPts val="3640"/>
              </a:lnSpc>
            </a:pPr>
            <a:r>
              <a:rPr lang="en-US" sz="2600">
                <a:solidFill>
                  <a:srgbClr val="FFFFFF"/>
                </a:solidFill>
                <a:latin typeface="Canva Sans"/>
              </a:rPr>
              <a:t>MMA</a:t>
            </a:r>
          </a:p>
          <a:p>
            <a:pPr>
              <a:lnSpc>
                <a:spcPts val="3640"/>
              </a:lnSpc>
            </a:pPr>
            <a:r>
              <a:rPr lang="en-US" sz="2600">
                <a:solidFill>
                  <a:srgbClr val="FFFFFF"/>
                </a:solidFill>
                <a:latin typeface="Canva Sans"/>
              </a:rPr>
              <a:t>Brokerage Accounts (Stocks, Bonds, Mutual Funds, ETFs)</a:t>
            </a:r>
          </a:p>
        </p:txBody>
      </p:sp>
      <p:grpSp>
        <p:nvGrpSpPr>
          <p:cNvPr id="9" name="Group 9"/>
          <p:cNvGrpSpPr/>
          <p:nvPr/>
        </p:nvGrpSpPr>
        <p:grpSpPr>
          <a:xfrm>
            <a:off x="0" y="2973439"/>
            <a:ext cx="18288000" cy="7313561"/>
            <a:chOff x="0" y="0"/>
            <a:chExt cx="4816593" cy="1926205"/>
          </a:xfrm>
        </p:grpSpPr>
        <p:sp>
          <p:nvSpPr>
            <p:cNvPr id="10" name="Freeform 10"/>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1" name="TextBox 11"/>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8025289" y="2973439"/>
            <a:ext cx="2237422" cy="4114800"/>
          </a:xfrm>
          <a:custGeom>
            <a:avLst/>
            <a:gdLst/>
            <a:ahLst/>
            <a:cxnLst/>
            <a:rect l="l" t="t" r="r" b="b"/>
            <a:pathLst>
              <a:path w="2237422" h="4114800">
                <a:moveTo>
                  <a:pt x="0" y="0"/>
                </a:moveTo>
                <a:lnTo>
                  <a:pt x="2237422" y="0"/>
                </a:lnTo>
                <a:lnTo>
                  <a:pt x="2237422" y="4114800"/>
                </a:lnTo>
                <a:lnTo>
                  <a:pt x="0" y="4114800"/>
                </a:lnTo>
                <a:lnTo>
                  <a:pt x="0" y="0"/>
                </a:lnTo>
                <a:close/>
              </a:path>
            </a:pathLst>
          </a:custGeom>
          <a:blipFill>
            <a:blip r:embed="rId3">
              <a:alphaModFix amt="63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14" name="TextBox 1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F5FCFD"/>
                </a:solidFill>
                <a:latin typeface="Cy Grotesk Wide"/>
              </a:rPr>
              <a:t>Taxable</a:t>
            </a:r>
          </a:p>
        </p:txBody>
      </p:sp>
      <p:sp>
        <p:nvSpPr>
          <p:cNvPr id="15" name="TextBox 15"/>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494F56"/>
                </a:solidFill>
                <a:latin typeface="Cy Grotesk Wide"/>
              </a:rPr>
              <a:t>Tax-deferred </a:t>
            </a:r>
          </a:p>
          <a:p>
            <a:pPr marL="0" lvl="0" indent="0" algn="ctr">
              <a:lnSpc>
                <a:spcPts val="3840"/>
              </a:lnSpc>
              <a:spcBef>
                <a:spcPct val="0"/>
              </a:spcBef>
            </a:pPr>
            <a:r>
              <a:rPr lang="en-US" sz="3200">
                <a:solidFill>
                  <a:srgbClr val="494F56"/>
                </a:solidFill>
                <a:latin typeface="Cy Grotesk Wide"/>
              </a:rPr>
              <a:t>(Tax-procrastination)</a:t>
            </a:r>
          </a:p>
        </p:txBody>
      </p:sp>
      <p:sp>
        <p:nvSpPr>
          <p:cNvPr id="16" name="TextBox 16"/>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7" name="TextBox 17"/>
          <p:cNvSpPr txBox="1"/>
          <p:nvPr/>
        </p:nvSpPr>
        <p:spPr>
          <a:xfrm>
            <a:off x="6849628" y="7535914"/>
            <a:ext cx="4588743" cy="1342393"/>
          </a:xfrm>
          <a:prstGeom prst="rect">
            <a:avLst/>
          </a:prstGeom>
        </p:spPr>
        <p:txBody>
          <a:bodyPr lIns="0" tIns="0" rIns="0" bIns="0" rtlCol="0" anchor="t">
            <a:spAutoFit/>
          </a:bodyPr>
          <a:lstStyle/>
          <a:p>
            <a:pPr algn="ctr">
              <a:lnSpc>
                <a:spcPts val="11059"/>
              </a:lnSpc>
            </a:pPr>
            <a:r>
              <a:rPr lang="en-US" sz="7899">
                <a:solidFill>
                  <a:srgbClr val="E7843B"/>
                </a:solidFill>
                <a:latin typeface="Canva Sans Bold"/>
              </a:rPr>
              <a:t>~$72,000</a:t>
            </a:r>
          </a:p>
        </p:txBody>
      </p:sp>
      <p:sp>
        <p:nvSpPr>
          <p:cNvPr id="18" name="TextBox 18"/>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grpSp>
        <p:nvGrpSpPr>
          <p:cNvPr id="3" name="Group 3"/>
          <p:cNvGrpSpPr/>
          <p:nvPr/>
        </p:nvGrpSpPr>
        <p:grpSpPr>
          <a:xfrm>
            <a:off x="1468944" y="1662345"/>
            <a:ext cx="3086100" cy="971550"/>
            <a:chOff x="0" y="0"/>
            <a:chExt cx="812800" cy="255881"/>
          </a:xfrm>
        </p:grpSpPr>
        <p:sp>
          <p:nvSpPr>
            <p:cNvPr id="4" name="Freeform 4"/>
            <p:cNvSpPr/>
            <p:nvPr/>
          </p:nvSpPr>
          <p:spPr>
            <a:xfrm>
              <a:off x="0" y="0"/>
              <a:ext cx="812800" cy="255881"/>
            </a:xfrm>
            <a:custGeom>
              <a:avLst/>
              <a:gdLst/>
              <a:ahLst/>
              <a:cxnLst/>
              <a:rect l="l" t="t" r="r" b="b"/>
              <a:pathLst>
                <a:path w="812800" h="255881">
                  <a:moveTo>
                    <a:pt x="127941" y="0"/>
                  </a:moveTo>
                  <a:lnTo>
                    <a:pt x="684859" y="0"/>
                  </a:lnTo>
                  <a:cubicBezTo>
                    <a:pt x="718791" y="0"/>
                    <a:pt x="751333" y="13479"/>
                    <a:pt x="775327" y="37473"/>
                  </a:cubicBezTo>
                  <a:cubicBezTo>
                    <a:pt x="799321" y="61467"/>
                    <a:pt x="812800" y="94009"/>
                    <a:pt x="812800" y="127941"/>
                  </a:cubicBezTo>
                  <a:lnTo>
                    <a:pt x="812800" y="127941"/>
                  </a:lnTo>
                  <a:cubicBezTo>
                    <a:pt x="812800" y="198600"/>
                    <a:pt x="755519" y="255881"/>
                    <a:pt x="684859" y="255881"/>
                  </a:cubicBezTo>
                  <a:lnTo>
                    <a:pt x="127941" y="255881"/>
                  </a:lnTo>
                  <a:cubicBezTo>
                    <a:pt x="94009" y="255881"/>
                    <a:pt x="61467" y="242402"/>
                    <a:pt x="37473" y="218408"/>
                  </a:cubicBezTo>
                  <a:cubicBezTo>
                    <a:pt x="13479" y="194415"/>
                    <a:pt x="0" y="161873"/>
                    <a:pt x="0" y="127941"/>
                  </a:cubicBezTo>
                  <a:lnTo>
                    <a:pt x="0" y="127941"/>
                  </a:lnTo>
                  <a:cubicBezTo>
                    <a:pt x="0" y="94009"/>
                    <a:pt x="13479" y="61467"/>
                    <a:pt x="37473" y="37473"/>
                  </a:cubicBezTo>
                  <a:cubicBezTo>
                    <a:pt x="61467" y="13479"/>
                    <a:pt x="94009" y="0"/>
                    <a:pt x="127941" y="0"/>
                  </a:cubicBezTo>
                  <a:close/>
                </a:path>
              </a:pathLst>
            </a:custGeom>
            <a:solidFill>
              <a:srgbClr val="73BD4C"/>
            </a:solidFill>
          </p:spPr>
          <p:txBody>
            <a:bodyPr/>
            <a:lstStyle/>
            <a:p>
              <a:endParaRPr lang="en-US"/>
            </a:p>
          </p:txBody>
        </p:sp>
        <p:sp>
          <p:nvSpPr>
            <p:cNvPr id="5" name="TextBox 5"/>
            <p:cNvSpPr txBox="1"/>
            <p:nvPr/>
          </p:nvSpPr>
          <p:spPr>
            <a:xfrm>
              <a:off x="0" y="-47625"/>
              <a:ext cx="812800" cy="303506"/>
            </a:xfrm>
            <a:prstGeom prst="rect">
              <a:avLst/>
            </a:prstGeom>
          </p:spPr>
          <p:txBody>
            <a:bodyPr lIns="50800" tIns="50800" rIns="50800" bIns="50800" rtlCol="0" anchor="ctr"/>
            <a:lstStyle/>
            <a:p>
              <a:pPr algn="ctr">
                <a:lnSpc>
                  <a:spcPts val="3640"/>
                </a:lnSpc>
              </a:pPr>
              <a:endParaRPr/>
            </a:p>
          </p:txBody>
        </p:sp>
      </p:grpSp>
      <p:sp>
        <p:nvSpPr>
          <p:cNvPr id="6" name="AutoShape 6"/>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7" name="AutoShape 7"/>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8" name="TextBox 8"/>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FFFFFF"/>
                </a:solidFill>
                <a:latin typeface="Canva Sans"/>
              </a:rPr>
              <a:t>Bank Accounts</a:t>
            </a:r>
          </a:p>
          <a:p>
            <a:pPr>
              <a:lnSpc>
                <a:spcPts val="3640"/>
              </a:lnSpc>
            </a:pPr>
            <a:r>
              <a:rPr lang="en-US" sz="2600">
                <a:solidFill>
                  <a:srgbClr val="FFFFFF"/>
                </a:solidFill>
                <a:latin typeface="Canva Sans"/>
              </a:rPr>
              <a:t>CDs</a:t>
            </a:r>
          </a:p>
          <a:p>
            <a:pPr>
              <a:lnSpc>
                <a:spcPts val="3640"/>
              </a:lnSpc>
            </a:pPr>
            <a:r>
              <a:rPr lang="en-US" sz="2600">
                <a:solidFill>
                  <a:srgbClr val="FFFFFF"/>
                </a:solidFill>
                <a:latin typeface="Canva Sans"/>
              </a:rPr>
              <a:t>MMA</a:t>
            </a:r>
          </a:p>
          <a:p>
            <a:pPr>
              <a:lnSpc>
                <a:spcPts val="3640"/>
              </a:lnSpc>
            </a:pPr>
            <a:r>
              <a:rPr lang="en-US" sz="2600">
                <a:solidFill>
                  <a:srgbClr val="FFFFFF"/>
                </a:solidFill>
                <a:latin typeface="Canva Sans"/>
              </a:rPr>
              <a:t>Brokerage Accounts (Stocks, Bonds, Mutual Funds, ETFs)</a:t>
            </a:r>
          </a:p>
        </p:txBody>
      </p:sp>
      <p:grpSp>
        <p:nvGrpSpPr>
          <p:cNvPr id="9" name="Group 9"/>
          <p:cNvGrpSpPr/>
          <p:nvPr/>
        </p:nvGrpSpPr>
        <p:grpSpPr>
          <a:xfrm>
            <a:off x="9525" y="2973439"/>
            <a:ext cx="18288000" cy="7313561"/>
            <a:chOff x="0" y="0"/>
            <a:chExt cx="4816593" cy="1926205"/>
          </a:xfrm>
        </p:grpSpPr>
        <p:sp>
          <p:nvSpPr>
            <p:cNvPr id="10" name="Freeform 10"/>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1" name="TextBox 11"/>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sp>
        <p:nvSpPr>
          <p:cNvPr id="12" name="TextBox 1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13" name="TextBox 13"/>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F5FCFD"/>
                </a:solidFill>
                <a:latin typeface="Cy Grotesk Wide"/>
              </a:rPr>
              <a:t>Taxable</a:t>
            </a:r>
          </a:p>
        </p:txBody>
      </p:sp>
      <p:sp>
        <p:nvSpPr>
          <p:cNvPr id="14" name="TextBox 14"/>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494F56"/>
                </a:solidFill>
                <a:latin typeface="Cy Grotesk Wide"/>
              </a:rPr>
              <a:t>Tax-deferred </a:t>
            </a:r>
          </a:p>
          <a:p>
            <a:pPr marL="0" lvl="0" indent="0" algn="ctr">
              <a:lnSpc>
                <a:spcPts val="3840"/>
              </a:lnSpc>
              <a:spcBef>
                <a:spcPct val="0"/>
              </a:spcBef>
            </a:pPr>
            <a:r>
              <a:rPr lang="en-US" sz="3200">
                <a:solidFill>
                  <a:srgbClr val="494F56"/>
                </a:solidFill>
                <a:latin typeface="Cy Grotesk Wide"/>
              </a:rPr>
              <a:t>(Tax-procrastination)</a:t>
            </a:r>
          </a:p>
        </p:txBody>
      </p:sp>
      <p:sp>
        <p:nvSpPr>
          <p:cNvPr id="15" name="TextBox 15"/>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6" name="TextBox 16"/>
          <p:cNvSpPr txBox="1"/>
          <p:nvPr/>
        </p:nvSpPr>
        <p:spPr>
          <a:xfrm>
            <a:off x="6069285" y="5491264"/>
            <a:ext cx="6149429" cy="4145915"/>
          </a:xfrm>
          <a:prstGeom prst="rect">
            <a:avLst/>
          </a:prstGeom>
        </p:spPr>
        <p:txBody>
          <a:bodyPr lIns="0" tIns="0" rIns="0" bIns="0" rtlCol="0" anchor="t">
            <a:spAutoFit/>
          </a:bodyPr>
          <a:lstStyle/>
          <a:p>
            <a:pPr>
              <a:lnSpc>
                <a:spcPts val="8260"/>
              </a:lnSpc>
            </a:pPr>
            <a:r>
              <a:rPr lang="en-US" sz="5900">
                <a:solidFill>
                  <a:srgbClr val="E7843B"/>
                </a:solidFill>
                <a:latin typeface="Canva Sans Bold"/>
              </a:rPr>
              <a:t>0% ~$1,000,000</a:t>
            </a:r>
          </a:p>
          <a:p>
            <a:pPr>
              <a:lnSpc>
                <a:spcPts val="8260"/>
              </a:lnSpc>
            </a:pPr>
            <a:r>
              <a:rPr lang="en-US" sz="5900">
                <a:solidFill>
                  <a:srgbClr val="E7843B"/>
                </a:solidFill>
                <a:latin typeface="Canva Sans Bold"/>
              </a:rPr>
              <a:t>25% ~$72,000</a:t>
            </a:r>
          </a:p>
          <a:p>
            <a:pPr>
              <a:lnSpc>
                <a:spcPts val="8260"/>
              </a:lnSpc>
            </a:pPr>
            <a:r>
              <a:rPr lang="en-US" sz="5900">
                <a:solidFill>
                  <a:srgbClr val="E7843B"/>
                </a:solidFill>
                <a:latin typeface="Canva Sans Bold"/>
              </a:rPr>
              <a:t>30% ~$40,000</a:t>
            </a:r>
          </a:p>
          <a:p>
            <a:pPr>
              <a:lnSpc>
                <a:spcPts val="8260"/>
              </a:lnSpc>
            </a:pPr>
            <a:r>
              <a:rPr lang="en-US" sz="5900">
                <a:solidFill>
                  <a:srgbClr val="E7843B"/>
                </a:solidFill>
                <a:latin typeface="Canva Sans Bold"/>
              </a:rPr>
              <a:t>20% ~$112,000</a:t>
            </a:r>
          </a:p>
        </p:txBody>
      </p:sp>
      <p:sp>
        <p:nvSpPr>
          <p:cNvPr id="17" name="TextBox 17"/>
          <p:cNvSpPr txBox="1"/>
          <p:nvPr/>
        </p:nvSpPr>
        <p:spPr>
          <a:xfrm>
            <a:off x="2663949" y="3242729"/>
            <a:ext cx="12960102" cy="1226820"/>
          </a:xfrm>
          <a:prstGeom prst="rect">
            <a:avLst/>
          </a:prstGeom>
        </p:spPr>
        <p:txBody>
          <a:bodyPr lIns="0" tIns="0" rIns="0" bIns="0" rtlCol="0" anchor="t">
            <a:spAutoFit/>
          </a:bodyPr>
          <a:lstStyle/>
          <a:p>
            <a:pPr algn="ctr">
              <a:lnSpc>
                <a:spcPts val="10080"/>
              </a:lnSpc>
            </a:pPr>
            <a:r>
              <a:rPr lang="en-US" sz="7200">
                <a:solidFill>
                  <a:srgbClr val="FFFFFF"/>
                </a:solidFill>
                <a:latin typeface="Canva Sans Bold"/>
              </a:rPr>
              <a:t>Taxes Have a Massive Impact</a:t>
            </a:r>
          </a:p>
        </p:txBody>
      </p:sp>
      <p:sp>
        <p:nvSpPr>
          <p:cNvPr id="18" name="TextBox 18"/>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sp>
        <p:nvSpPr>
          <p:cNvPr id="4" name="TextBox 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82878B"/>
                </a:solidFill>
                <a:latin typeface="Cy Grotesk Wide"/>
              </a:rPr>
              <a:t>Taxable</a:t>
            </a:r>
          </a:p>
        </p:txBody>
      </p:sp>
      <p:grpSp>
        <p:nvGrpSpPr>
          <p:cNvPr id="5" name="Group 5"/>
          <p:cNvGrpSpPr/>
          <p:nvPr/>
        </p:nvGrpSpPr>
        <p:grpSpPr>
          <a:xfrm>
            <a:off x="6289345" y="1514294"/>
            <a:ext cx="5705459" cy="1267651"/>
            <a:chOff x="0" y="0"/>
            <a:chExt cx="1502672" cy="333867"/>
          </a:xfrm>
        </p:grpSpPr>
        <p:sp>
          <p:nvSpPr>
            <p:cNvPr id="6" name="Freeform 6"/>
            <p:cNvSpPr/>
            <p:nvPr/>
          </p:nvSpPr>
          <p:spPr>
            <a:xfrm>
              <a:off x="0" y="0"/>
              <a:ext cx="1502672" cy="333867"/>
            </a:xfrm>
            <a:custGeom>
              <a:avLst/>
              <a:gdLst/>
              <a:ahLst/>
              <a:cxnLst/>
              <a:rect l="l" t="t" r="r" b="b"/>
              <a:pathLst>
                <a:path w="1502672" h="333867">
                  <a:moveTo>
                    <a:pt x="69204" y="0"/>
                  </a:moveTo>
                  <a:lnTo>
                    <a:pt x="1433469" y="0"/>
                  </a:lnTo>
                  <a:cubicBezTo>
                    <a:pt x="1471689" y="0"/>
                    <a:pt x="1502672" y="30983"/>
                    <a:pt x="1502672" y="69204"/>
                  </a:cubicBezTo>
                  <a:lnTo>
                    <a:pt x="1502672" y="264664"/>
                  </a:lnTo>
                  <a:cubicBezTo>
                    <a:pt x="1502672" y="283017"/>
                    <a:pt x="1495381" y="300620"/>
                    <a:pt x="1482403" y="313598"/>
                  </a:cubicBezTo>
                  <a:cubicBezTo>
                    <a:pt x="1469425" y="326576"/>
                    <a:pt x="1451823" y="333867"/>
                    <a:pt x="1433469" y="333867"/>
                  </a:cubicBezTo>
                  <a:lnTo>
                    <a:pt x="69204" y="333867"/>
                  </a:lnTo>
                  <a:cubicBezTo>
                    <a:pt x="50850" y="333867"/>
                    <a:pt x="33247" y="326576"/>
                    <a:pt x="20269" y="313598"/>
                  </a:cubicBezTo>
                  <a:cubicBezTo>
                    <a:pt x="7291" y="300620"/>
                    <a:pt x="0" y="283017"/>
                    <a:pt x="0" y="264664"/>
                  </a:cubicBezTo>
                  <a:lnTo>
                    <a:pt x="0" y="69204"/>
                  </a:lnTo>
                  <a:cubicBezTo>
                    <a:pt x="0" y="50850"/>
                    <a:pt x="7291" y="33247"/>
                    <a:pt x="20269" y="20269"/>
                  </a:cubicBezTo>
                  <a:cubicBezTo>
                    <a:pt x="33247" y="7291"/>
                    <a:pt x="50850" y="0"/>
                    <a:pt x="69204" y="0"/>
                  </a:cubicBezTo>
                  <a:close/>
                </a:path>
              </a:pathLst>
            </a:custGeom>
            <a:solidFill>
              <a:srgbClr val="73BD4C"/>
            </a:solidFill>
          </p:spPr>
          <p:txBody>
            <a:bodyPr/>
            <a:lstStyle/>
            <a:p>
              <a:endParaRPr lang="en-US"/>
            </a:p>
          </p:txBody>
        </p:sp>
        <p:sp>
          <p:nvSpPr>
            <p:cNvPr id="7" name="TextBox 7"/>
            <p:cNvSpPr txBox="1"/>
            <p:nvPr/>
          </p:nvSpPr>
          <p:spPr>
            <a:xfrm>
              <a:off x="0" y="-47625"/>
              <a:ext cx="1502672" cy="381492"/>
            </a:xfrm>
            <a:prstGeom prst="rect">
              <a:avLst/>
            </a:prstGeom>
          </p:spPr>
          <p:txBody>
            <a:bodyPr lIns="50800" tIns="50800" rIns="50800" bIns="50800" rtlCol="0" anchor="ctr"/>
            <a:lstStyle/>
            <a:p>
              <a:pPr algn="ctr">
                <a:lnSpc>
                  <a:spcPts val="3640"/>
                </a:lnSpc>
              </a:pPr>
              <a:endParaRPr/>
            </a:p>
          </p:txBody>
        </p:sp>
      </p:grpSp>
      <p:sp>
        <p:nvSpPr>
          <p:cNvPr id="8" name="TextBox 8"/>
          <p:cNvSpPr txBox="1"/>
          <p:nvPr/>
        </p:nvSpPr>
        <p:spPr>
          <a:xfrm>
            <a:off x="6529188" y="1662345"/>
            <a:ext cx="5229625" cy="971550"/>
          </a:xfrm>
          <a:prstGeom prst="rect">
            <a:avLst/>
          </a:prstGeom>
        </p:spPr>
        <p:txBody>
          <a:bodyPr lIns="0" tIns="0" rIns="0" bIns="0" rtlCol="0" anchor="t">
            <a:spAutoFit/>
          </a:bodyPr>
          <a:lstStyle/>
          <a:p>
            <a:pPr algn="ctr">
              <a:lnSpc>
                <a:spcPts val="3840"/>
              </a:lnSpc>
            </a:pPr>
            <a:r>
              <a:rPr lang="en-US" sz="3200">
                <a:solidFill>
                  <a:srgbClr val="FFFFFF"/>
                </a:solidFill>
                <a:latin typeface="Cy Grotesk Wide Bold"/>
              </a:rPr>
              <a:t>Tax-deferred </a:t>
            </a:r>
          </a:p>
          <a:p>
            <a:pPr marL="0" lvl="0" indent="0" algn="ctr">
              <a:lnSpc>
                <a:spcPts val="3840"/>
              </a:lnSpc>
              <a:spcBef>
                <a:spcPct val="0"/>
              </a:spcBef>
            </a:pPr>
            <a:r>
              <a:rPr lang="en-US" sz="3200">
                <a:solidFill>
                  <a:srgbClr val="FFFFFF"/>
                </a:solidFill>
                <a:latin typeface="Cy Grotesk Wide Bold"/>
              </a:rPr>
              <a:t>(Tax-procrastination)</a:t>
            </a:r>
          </a:p>
        </p:txBody>
      </p:sp>
      <p:sp>
        <p:nvSpPr>
          <p:cNvPr id="9" name="TextBox 9"/>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0" name="AutoShape 10"/>
          <p:cNvSpPr/>
          <p:nvPr/>
        </p:nvSpPr>
        <p:spPr>
          <a:xfrm>
            <a:off x="6031839" y="2973439"/>
            <a:ext cx="0" cy="6284898"/>
          </a:xfrm>
          <a:prstGeom prst="line">
            <a:avLst/>
          </a:prstGeom>
          <a:ln w="38100" cap="flat">
            <a:solidFill>
              <a:srgbClr val="73BD4C"/>
            </a:solidFill>
            <a:prstDash val="solid"/>
            <a:headEnd type="none" w="sm" len="sm"/>
            <a:tailEnd type="none" w="sm" len="sm"/>
          </a:ln>
        </p:spPr>
        <p:txBody>
          <a:bodyPr/>
          <a:lstStyle/>
          <a:p>
            <a:endParaRPr lang="en-US"/>
          </a:p>
        </p:txBody>
      </p:sp>
      <p:sp>
        <p:nvSpPr>
          <p:cNvPr id="11" name="AutoShape 11"/>
          <p:cNvSpPr/>
          <p:nvPr/>
        </p:nvSpPr>
        <p:spPr>
          <a:xfrm>
            <a:off x="12253935" y="2973439"/>
            <a:ext cx="0" cy="6284898"/>
          </a:xfrm>
          <a:prstGeom prst="line">
            <a:avLst/>
          </a:prstGeom>
          <a:ln w="38100" cap="flat">
            <a:solidFill>
              <a:srgbClr val="73BD4C"/>
            </a:solidFill>
            <a:prstDash val="solid"/>
            <a:headEnd type="none" w="sm" len="sm"/>
            <a:tailEnd type="none" w="sm" len="sm"/>
          </a:ln>
        </p:spPr>
        <p:txBody>
          <a:bodyPr/>
          <a:lstStyle/>
          <a:p>
            <a:endParaRPr lang="en-US"/>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82878B"/>
                </a:solidFill>
                <a:latin typeface="Canva Sans"/>
              </a:rPr>
              <a:t>Bank Accounts</a:t>
            </a:r>
          </a:p>
          <a:p>
            <a:pPr>
              <a:lnSpc>
                <a:spcPts val="3640"/>
              </a:lnSpc>
            </a:pPr>
            <a:r>
              <a:rPr lang="en-US" sz="2600">
                <a:solidFill>
                  <a:srgbClr val="82878B"/>
                </a:solidFill>
                <a:latin typeface="Canva Sans"/>
              </a:rPr>
              <a:t>CDs</a:t>
            </a:r>
          </a:p>
          <a:p>
            <a:pPr>
              <a:lnSpc>
                <a:spcPts val="3640"/>
              </a:lnSpc>
            </a:pPr>
            <a:r>
              <a:rPr lang="en-US" sz="2600">
                <a:solidFill>
                  <a:srgbClr val="82878B"/>
                </a:solidFill>
                <a:latin typeface="Canva Sans"/>
              </a:rPr>
              <a:t>MMA</a:t>
            </a:r>
          </a:p>
          <a:p>
            <a:pPr>
              <a:lnSpc>
                <a:spcPts val="3640"/>
              </a:lnSpc>
            </a:pPr>
            <a:r>
              <a:rPr lang="en-US" sz="2600">
                <a:solidFill>
                  <a:srgbClr val="82878B"/>
                </a:solidFill>
                <a:latin typeface="Canva Sans"/>
              </a:rPr>
              <a:t>Brokerage Accounts (Stocks, Bonds, Mutual Funds, ETFs)</a:t>
            </a:r>
          </a:p>
        </p:txBody>
      </p:sp>
      <p:sp>
        <p:nvSpPr>
          <p:cNvPr id="13" name="TextBox 13"/>
          <p:cNvSpPr txBox="1"/>
          <p:nvPr/>
        </p:nvSpPr>
        <p:spPr>
          <a:xfrm>
            <a:off x="711954" y="6058738"/>
            <a:ext cx="21342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Liquid</a:t>
            </a:r>
          </a:p>
        </p:txBody>
      </p:sp>
      <p:sp>
        <p:nvSpPr>
          <p:cNvPr id="14" name="TextBox 14"/>
          <p:cNvSpPr txBox="1"/>
          <p:nvPr/>
        </p:nvSpPr>
        <p:spPr>
          <a:xfrm>
            <a:off x="711954" y="6757787"/>
            <a:ext cx="37629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Taxable (1099)</a:t>
            </a:r>
          </a:p>
        </p:txBody>
      </p:sp>
      <p:sp>
        <p:nvSpPr>
          <p:cNvPr id="15" name="TextBox 15"/>
          <p:cNvSpPr txBox="1"/>
          <p:nvPr/>
        </p:nvSpPr>
        <p:spPr>
          <a:xfrm>
            <a:off x="6473420" y="3309404"/>
            <a:ext cx="4961994" cy="5080635"/>
          </a:xfrm>
          <a:prstGeom prst="rect">
            <a:avLst/>
          </a:prstGeom>
        </p:spPr>
        <p:txBody>
          <a:bodyPr lIns="0" tIns="0" rIns="0" bIns="0" rtlCol="0" anchor="t">
            <a:spAutoFit/>
          </a:bodyPr>
          <a:lstStyle/>
          <a:p>
            <a:pPr>
              <a:lnSpc>
                <a:spcPts val="5039"/>
              </a:lnSpc>
            </a:pPr>
            <a:r>
              <a:rPr lang="en-US" sz="3599">
                <a:solidFill>
                  <a:srgbClr val="FFFFFF"/>
                </a:solidFill>
                <a:latin typeface="Canva Sans"/>
              </a:rPr>
              <a:t>IRAs (Traditional, SEP, SIMPLE)</a:t>
            </a:r>
          </a:p>
          <a:p>
            <a:pPr>
              <a:lnSpc>
                <a:spcPts val="5039"/>
              </a:lnSpc>
            </a:pPr>
            <a:r>
              <a:rPr lang="en-US" sz="3599">
                <a:solidFill>
                  <a:srgbClr val="FFFFFF"/>
                </a:solidFill>
                <a:latin typeface="Canva Sans"/>
              </a:rPr>
              <a:t>401Ks</a:t>
            </a:r>
          </a:p>
          <a:p>
            <a:pPr>
              <a:lnSpc>
                <a:spcPts val="5039"/>
              </a:lnSpc>
            </a:pPr>
            <a:r>
              <a:rPr lang="en-US" sz="3599">
                <a:solidFill>
                  <a:srgbClr val="FFFFFF"/>
                </a:solidFill>
                <a:latin typeface="Canva Sans"/>
              </a:rPr>
              <a:t>457s</a:t>
            </a:r>
          </a:p>
          <a:p>
            <a:pPr>
              <a:lnSpc>
                <a:spcPts val="5039"/>
              </a:lnSpc>
            </a:pPr>
            <a:r>
              <a:rPr lang="en-US" sz="3599">
                <a:solidFill>
                  <a:srgbClr val="FFFFFF"/>
                </a:solidFill>
                <a:latin typeface="Canva Sans"/>
              </a:rPr>
              <a:t>403(b)s</a:t>
            </a:r>
          </a:p>
          <a:p>
            <a:pPr>
              <a:lnSpc>
                <a:spcPts val="5039"/>
              </a:lnSpc>
            </a:pPr>
            <a:r>
              <a:rPr lang="en-US" sz="3599">
                <a:solidFill>
                  <a:srgbClr val="FFFFFF"/>
                </a:solidFill>
                <a:latin typeface="Canva Sans"/>
              </a:rPr>
              <a:t>TSPs</a:t>
            </a:r>
          </a:p>
          <a:p>
            <a:pPr>
              <a:lnSpc>
                <a:spcPts val="5039"/>
              </a:lnSpc>
            </a:pPr>
            <a:r>
              <a:rPr lang="en-US" sz="3599">
                <a:solidFill>
                  <a:srgbClr val="FFFFFF"/>
                </a:solidFill>
                <a:latin typeface="Canva Sans"/>
              </a:rPr>
              <a:t>Annuities</a:t>
            </a:r>
          </a:p>
          <a:p>
            <a:pPr>
              <a:lnSpc>
                <a:spcPts val="5039"/>
              </a:lnSpc>
            </a:pPr>
            <a:endParaRPr lang="en-US" sz="3599">
              <a:solidFill>
                <a:srgbClr val="FFFFFF"/>
              </a:solidFill>
              <a:latin typeface="Canva Sans"/>
            </a:endParaRPr>
          </a:p>
        </p:txBody>
      </p:sp>
      <p:sp>
        <p:nvSpPr>
          <p:cNvPr id="16" name="TextBox 16"/>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sp>
        <p:nvSpPr>
          <p:cNvPr id="4" name="TextBox 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82878B"/>
                </a:solidFill>
                <a:latin typeface="Cy Grotesk Wide"/>
              </a:rPr>
              <a:t>Taxable</a:t>
            </a:r>
          </a:p>
        </p:txBody>
      </p:sp>
      <p:grpSp>
        <p:nvGrpSpPr>
          <p:cNvPr id="5" name="Group 5"/>
          <p:cNvGrpSpPr/>
          <p:nvPr/>
        </p:nvGrpSpPr>
        <p:grpSpPr>
          <a:xfrm>
            <a:off x="6289345" y="1514294"/>
            <a:ext cx="5705459" cy="1267651"/>
            <a:chOff x="0" y="0"/>
            <a:chExt cx="1502672" cy="333867"/>
          </a:xfrm>
        </p:grpSpPr>
        <p:sp>
          <p:nvSpPr>
            <p:cNvPr id="6" name="Freeform 6"/>
            <p:cNvSpPr/>
            <p:nvPr/>
          </p:nvSpPr>
          <p:spPr>
            <a:xfrm>
              <a:off x="0" y="0"/>
              <a:ext cx="1502672" cy="333867"/>
            </a:xfrm>
            <a:custGeom>
              <a:avLst/>
              <a:gdLst/>
              <a:ahLst/>
              <a:cxnLst/>
              <a:rect l="l" t="t" r="r" b="b"/>
              <a:pathLst>
                <a:path w="1502672" h="333867">
                  <a:moveTo>
                    <a:pt x="69204" y="0"/>
                  </a:moveTo>
                  <a:lnTo>
                    <a:pt x="1433469" y="0"/>
                  </a:lnTo>
                  <a:cubicBezTo>
                    <a:pt x="1471689" y="0"/>
                    <a:pt x="1502672" y="30983"/>
                    <a:pt x="1502672" y="69204"/>
                  </a:cubicBezTo>
                  <a:lnTo>
                    <a:pt x="1502672" y="264664"/>
                  </a:lnTo>
                  <a:cubicBezTo>
                    <a:pt x="1502672" y="283017"/>
                    <a:pt x="1495381" y="300620"/>
                    <a:pt x="1482403" y="313598"/>
                  </a:cubicBezTo>
                  <a:cubicBezTo>
                    <a:pt x="1469425" y="326576"/>
                    <a:pt x="1451823" y="333867"/>
                    <a:pt x="1433469" y="333867"/>
                  </a:cubicBezTo>
                  <a:lnTo>
                    <a:pt x="69204" y="333867"/>
                  </a:lnTo>
                  <a:cubicBezTo>
                    <a:pt x="50850" y="333867"/>
                    <a:pt x="33247" y="326576"/>
                    <a:pt x="20269" y="313598"/>
                  </a:cubicBezTo>
                  <a:cubicBezTo>
                    <a:pt x="7291" y="300620"/>
                    <a:pt x="0" y="283017"/>
                    <a:pt x="0" y="264664"/>
                  </a:cubicBezTo>
                  <a:lnTo>
                    <a:pt x="0" y="69204"/>
                  </a:lnTo>
                  <a:cubicBezTo>
                    <a:pt x="0" y="50850"/>
                    <a:pt x="7291" y="33247"/>
                    <a:pt x="20269" y="20269"/>
                  </a:cubicBezTo>
                  <a:cubicBezTo>
                    <a:pt x="33247" y="7291"/>
                    <a:pt x="50850" y="0"/>
                    <a:pt x="69204" y="0"/>
                  </a:cubicBezTo>
                  <a:close/>
                </a:path>
              </a:pathLst>
            </a:custGeom>
            <a:solidFill>
              <a:srgbClr val="73BD4C"/>
            </a:solidFill>
          </p:spPr>
          <p:txBody>
            <a:bodyPr/>
            <a:lstStyle/>
            <a:p>
              <a:endParaRPr lang="en-US"/>
            </a:p>
          </p:txBody>
        </p:sp>
        <p:sp>
          <p:nvSpPr>
            <p:cNvPr id="7" name="TextBox 7"/>
            <p:cNvSpPr txBox="1"/>
            <p:nvPr/>
          </p:nvSpPr>
          <p:spPr>
            <a:xfrm>
              <a:off x="0" y="-47625"/>
              <a:ext cx="1502672" cy="381492"/>
            </a:xfrm>
            <a:prstGeom prst="rect">
              <a:avLst/>
            </a:prstGeom>
          </p:spPr>
          <p:txBody>
            <a:bodyPr lIns="50800" tIns="50800" rIns="50800" bIns="50800" rtlCol="0" anchor="ctr"/>
            <a:lstStyle/>
            <a:p>
              <a:pPr algn="ctr">
                <a:lnSpc>
                  <a:spcPts val="3640"/>
                </a:lnSpc>
              </a:pPr>
              <a:endParaRPr/>
            </a:p>
          </p:txBody>
        </p:sp>
      </p:grpSp>
      <p:sp>
        <p:nvSpPr>
          <p:cNvPr id="8" name="TextBox 8"/>
          <p:cNvSpPr txBox="1"/>
          <p:nvPr/>
        </p:nvSpPr>
        <p:spPr>
          <a:xfrm>
            <a:off x="6519785" y="1662345"/>
            <a:ext cx="5244578" cy="971550"/>
          </a:xfrm>
          <a:prstGeom prst="rect">
            <a:avLst/>
          </a:prstGeom>
        </p:spPr>
        <p:txBody>
          <a:bodyPr lIns="0" tIns="0" rIns="0" bIns="0" rtlCol="0" anchor="t">
            <a:spAutoFit/>
          </a:bodyPr>
          <a:lstStyle/>
          <a:p>
            <a:pPr algn="ctr">
              <a:lnSpc>
                <a:spcPts val="3840"/>
              </a:lnSpc>
            </a:pPr>
            <a:r>
              <a:rPr lang="en-US" sz="3200">
                <a:solidFill>
                  <a:srgbClr val="FFFFFF"/>
                </a:solidFill>
                <a:latin typeface="Cy Grotesk Wide Bold"/>
              </a:rPr>
              <a:t>Tax-deferred </a:t>
            </a:r>
          </a:p>
          <a:p>
            <a:pPr marL="0" lvl="0" indent="0" algn="ctr">
              <a:lnSpc>
                <a:spcPts val="3840"/>
              </a:lnSpc>
              <a:spcBef>
                <a:spcPct val="0"/>
              </a:spcBef>
            </a:pPr>
            <a:r>
              <a:rPr lang="en-US" sz="3200">
                <a:solidFill>
                  <a:srgbClr val="FFFFFF"/>
                </a:solidFill>
                <a:latin typeface="Cy Grotesk Wide Bold"/>
              </a:rPr>
              <a:t>(Tax-procrastination)</a:t>
            </a:r>
          </a:p>
        </p:txBody>
      </p:sp>
      <p:sp>
        <p:nvSpPr>
          <p:cNvPr id="9" name="TextBox 9"/>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0" name="AutoShape 10"/>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1" name="AutoShape 11"/>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82878B"/>
                </a:solidFill>
                <a:latin typeface="Canva Sans"/>
              </a:rPr>
              <a:t>Bank Accounts</a:t>
            </a:r>
          </a:p>
          <a:p>
            <a:pPr>
              <a:lnSpc>
                <a:spcPts val="3640"/>
              </a:lnSpc>
            </a:pPr>
            <a:r>
              <a:rPr lang="en-US" sz="2600">
                <a:solidFill>
                  <a:srgbClr val="82878B"/>
                </a:solidFill>
                <a:latin typeface="Canva Sans"/>
              </a:rPr>
              <a:t>CDs</a:t>
            </a:r>
          </a:p>
          <a:p>
            <a:pPr>
              <a:lnSpc>
                <a:spcPts val="3640"/>
              </a:lnSpc>
            </a:pPr>
            <a:r>
              <a:rPr lang="en-US" sz="2600">
                <a:solidFill>
                  <a:srgbClr val="82878B"/>
                </a:solidFill>
                <a:latin typeface="Canva Sans"/>
              </a:rPr>
              <a:t>MMA</a:t>
            </a:r>
          </a:p>
          <a:p>
            <a:pPr>
              <a:lnSpc>
                <a:spcPts val="3640"/>
              </a:lnSpc>
            </a:pPr>
            <a:r>
              <a:rPr lang="en-US" sz="2600">
                <a:solidFill>
                  <a:srgbClr val="82878B"/>
                </a:solidFill>
                <a:latin typeface="Canva Sans"/>
              </a:rPr>
              <a:t>Brokerage Accounts (Stocks, Bonds, Mutual Funds, ETFs)</a:t>
            </a:r>
          </a:p>
        </p:txBody>
      </p:sp>
      <p:sp>
        <p:nvSpPr>
          <p:cNvPr id="13" name="TextBox 13"/>
          <p:cNvSpPr txBox="1"/>
          <p:nvPr/>
        </p:nvSpPr>
        <p:spPr>
          <a:xfrm>
            <a:off x="711954" y="6058738"/>
            <a:ext cx="21342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Liquid</a:t>
            </a:r>
          </a:p>
        </p:txBody>
      </p:sp>
      <p:sp>
        <p:nvSpPr>
          <p:cNvPr id="14" name="TextBox 14"/>
          <p:cNvSpPr txBox="1"/>
          <p:nvPr/>
        </p:nvSpPr>
        <p:spPr>
          <a:xfrm>
            <a:off x="711954" y="6757787"/>
            <a:ext cx="37629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Taxable (1099)</a:t>
            </a:r>
          </a:p>
        </p:txBody>
      </p:sp>
      <p:sp>
        <p:nvSpPr>
          <p:cNvPr id="15" name="TextBox 15"/>
          <p:cNvSpPr txBox="1"/>
          <p:nvPr/>
        </p:nvSpPr>
        <p:spPr>
          <a:xfrm>
            <a:off x="6473420" y="3318929"/>
            <a:ext cx="4961994" cy="3648710"/>
          </a:xfrm>
          <a:prstGeom prst="rect">
            <a:avLst/>
          </a:prstGeom>
        </p:spPr>
        <p:txBody>
          <a:bodyPr lIns="0" tIns="0" rIns="0" bIns="0" rtlCol="0" anchor="t">
            <a:spAutoFit/>
          </a:bodyPr>
          <a:lstStyle/>
          <a:p>
            <a:pPr>
              <a:lnSpc>
                <a:spcPts val="3640"/>
              </a:lnSpc>
            </a:pPr>
            <a:r>
              <a:rPr lang="en-US" sz="2600">
                <a:solidFill>
                  <a:srgbClr val="FFFFFF"/>
                </a:solidFill>
                <a:latin typeface="Canva Sans"/>
              </a:rPr>
              <a:t>IRAs (Traditional, SEP, SIMPLE)</a:t>
            </a:r>
          </a:p>
          <a:p>
            <a:pPr>
              <a:lnSpc>
                <a:spcPts val="3640"/>
              </a:lnSpc>
            </a:pPr>
            <a:r>
              <a:rPr lang="en-US" sz="2600">
                <a:solidFill>
                  <a:srgbClr val="FFFFFF"/>
                </a:solidFill>
                <a:latin typeface="Canva Sans"/>
              </a:rPr>
              <a:t>401Ks</a:t>
            </a:r>
          </a:p>
          <a:p>
            <a:pPr>
              <a:lnSpc>
                <a:spcPts val="3640"/>
              </a:lnSpc>
            </a:pPr>
            <a:r>
              <a:rPr lang="en-US" sz="2600">
                <a:solidFill>
                  <a:srgbClr val="FFFFFF"/>
                </a:solidFill>
                <a:latin typeface="Canva Sans"/>
              </a:rPr>
              <a:t>457s</a:t>
            </a:r>
          </a:p>
          <a:p>
            <a:pPr>
              <a:lnSpc>
                <a:spcPts val="3640"/>
              </a:lnSpc>
            </a:pPr>
            <a:r>
              <a:rPr lang="en-US" sz="2600">
                <a:solidFill>
                  <a:srgbClr val="FFFFFF"/>
                </a:solidFill>
                <a:latin typeface="Canva Sans"/>
              </a:rPr>
              <a:t>403(b)s</a:t>
            </a:r>
          </a:p>
          <a:p>
            <a:pPr>
              <a:lnSpc>
                <a:spcPts val="3640"/>
              </a:lnSpc>
            </a:pPr>
            <a:r>
              <a:rPr lang="en-US" sz="2600">
                <a:solidFill>
                  <a:srgbClr val="FFFFFF"/>
                </a:solidFill>
                <a:latin typeface="Canva Sans"/>
              </a:rPr>
              <a:t>TSPs</a:t>
            </a:r>
          </a:p>
          <a:p>
            <a:pPr>
              <a:lnSpc>
                <a:spcPts val="3640"/>
              </a:lnSpc>
            </a:pPr>
            <a:r>
              <a:rPr lang="en-US" sz="2600">
                <a:solidFill>
                  <a:srgbClr val="FFFFFF"/>
                </a:solidFill>
                <a:latin typeface="Canva Sans"/>
              </a:rPr>
              <a:t>Annuities</a:t>
            </a:r>
          </a:p>
          <a:p>
            <a:pPr>
              <a:lnSpc>
                <a:spcPts val="3640"/>
              </a:lnSpc>
            </a:pPr>
            <a:endParaRPr lang="en-US" sz="2600">
              <a:solidFill>
                <a:srgbClr val="FFFFFF"/>
              </a:solidFill>
              <a:latin typeface="Canva Sans"/>
            </a:endParaRPr>
          </a:p>
          <a:p>
            <a:pPr>
              <a:lnSpc>
                <a:spcPts val="3640"/>
              </a:lnSpc>
            </a:pPr>
            <a:endParaRPr lang="en-US" sz="2600">
              <a:solidFill>
                <a:srgbClr val="FFFFFF"/>
              </a:solidFill>
              <a:latin typeface="Canva Sans"/>
            </a:endParaRPr>
          </a:p>
        </p:txBody>
      </p:sp>
      <p:grpSp>
        <p:nvGrpSpPr>
          <p:cNvPr id="16" name="Group 16"/>
          <p:cNvGrpSpPr/>
          <p:nvPr/>
        </p:nvGrpSpPr>
        <p:grpSpPr>
          <a:xfrm>
            <a:off x="0" y="2973439"/>
            <a:ext cx="18288000" cy="7313561"/>
            <a:chOff x="0" y="0"/>
            <a:chExt cx="4816593" cy="1926205"/>
          </a:xfrm>
        </p:grpSpPr>
        <p:sp>
          <p:nvSpPr>
            <p:cNvPr id="17" name="Freeform 17"/>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8" name="TextBox 18"/>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sp>
        <p:nvSpPr>
          <p:cNvPr id="19" name="TextBox 19"/>
          <p:cNvSpPr txBox="1"/>
          <p:nvPr/>
        </p:nvSpPr>
        <p:spPr>
          <a:xfrm>
            <a:off x="1711101" y="3708400"/>
            <a:ext cx="7379333" cy="3498850"/>
          </a:xfrm>
          <a:prstGeom prst="rect">
            <a:avLst/>
          </a:prstGeom>
        </p:spPr>
        <p:txBody>
          <a:bodyPr lIns="0" tIns="0" rIns="0" bIns="0" rtlCol="0" anchor="t">
            <a:spAutoFit/>
          </a:bodyPr>
          <a:lstStyle/>
          <a:p>
            <a:pPr>
              <a:lnSpc>
                <a:spcPts val="5599"/>
              </a:lnSpc>
            </a:pPr>
            <a:r>
              <a:rPr lang="en-US" sz="3999">
                <a:solidFill>
                  <a:srgbClr val="73BD4C"/>
                </a:solidFill>
                <a:latin typeface="Canva Sans"/>
              </a:rPr>
              <a:t>PRO</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Pre-tax</a:t>
            </a:r>
          </a:p>
          <a:p>
            <a:pPr marL="863599" lvl="1" indent="-431800">
              <a:lnSpc>
                <a:spcPts val="5599"/>
              </a:lnSpc>
              <a:buFont typeface="Arial"/>
              <a:buChar char="•"/>
            </a:pPr>
            <a:r>
              <a:rPr lang="en-US" sz="3999">
                <a:solidFill>
                  <a:srgbClr val="FFFFFF"/>
                </a:solidFill>
                <a:latin typeface="Canva Sans"/>
              </a:rPr>
              <a:t>Growth Potential</a:t>
            </a:r>
          </a:p>
          <a:p>
            <a:pPr marL="863599" lvl="1" indent="-431800">
              <a:lnSpc>
                <a:spcPts val="5599"/>
              </a:lnSpc>
              <a:buFont typeface="Arial"/>
              <a:buChar char="•"/>
            </a:pPr>
            <a:r>
              <a:rPr lang="en-US" sz="3999">
                <a:solidFill>
                  <a:srgbClr val="FFFFFF"/>
                </a:solidFill>
                <a:latin typeface="Canva Sans"/>
              </a:rPr>
              <a:t>Not hindered by tax along the way</a:t>
            </a:r>
          </a:p>
        </p:txBody>
      </p:sp>
      <p:sp>
        <p:nvSpPr>
          <p:cNvPr id="20" name="TextBox 20"/>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sp>
        <p:nvSpPr>
          <p:cNvPr id="4" name="TextBox 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82878B"/>
                </a:solidFill>
                <a:latin typeface="Cy Grotesk Wide"/>
              </a:rPr>
              <a:t>Taxable</a:t>
            </a:r>
          </a:p>
        </p:txBody>
      </p:sp>
      <p:grpSp>
        <p:nvGrpSpPr>
          <p:cNvPr id="5" name="Group 5"/>
          <p:cNvGrpSpPr/>
          <p:nvPr/>
        </p:nvGrpSpPr>
        <p:grpSpPr>
          <a:xfrm>
            <a:off x="6289345" y="1514294"/>
            <a:ext cx="5705459" cy="1267651"/>
            <a:chOff x="0" y="0"/>
            <a:chExt cx="1502672" cy="333867"/>
          </a:xfrm>
        </p:grpSpPr>
        <p:sp>
          <p:nvSpPr>
            <p:cNvPr id="6" name="Freeform 6"/>
            <p:cNvSpPr/>
            <p:nvPr/>
          </p:nvSpPr>
          <p:spPr>
            <a:xfrm>
              <a:off x="0" y="0"/>
              <a:ext cx="1502672" cy="333867"/>
            </a:xfrm>
            <a:custGeom>
              <a:avLst/>
              <a:gdLst/>
              <a:ahLst/>
              <a:cxnLst/>
              <a:rect l="l" t="t" r="r" b="b"/>
              <a:pathLst>
                <a:path w="1502672" h="333867">
                  <a:moveTo>
                    <a:pt x="69204" y="0"/>
                  </a:moveTo>
                  <a:lnTo>
                    <a:pt x="1433469" y="0"/>
                  </a:lnTo>
                  <a:cubicBezTo>
                    <a:pt x="1471689" y="0"/>
                    <a:pt x="1502672" y="30983"/>
                    <a:pt x="1502672" y="69204"/>
                  </a:cubicBezTo>
                  <a:lnTo>
                    <a:pt x="1502672" y="264664"/>
                  </a:lnTo>
                  <a:cubicBezTo>
                    <a:pt x="1502672" y="283017"/>
                    <a:pt x="1495381" y="300620"/>
                    <a:pt x="1482403" y="313598"/>
                  </a:cubicBezTo>
                  <a:cubicBezTo>
                    <a:pt x="1469425" y="326576"/>
                    <a:pt x="1451823" y="333867"/>
                    <a:pt x="1433469" y="333867"/>
                  </a:cubicBezTo>
                  <a:lnTo>
                    <a:pt x="69204" y="333867"/>
                  </a:lnTo>
                  <a:cubicBezTo>
                    <a:pt x="50850" y="333867"/>
                    <a:pt x="33247" y="326576"/>
                    <a:pt x="20269" y="313598"/>
                  </a:cubicBezTo>
                  <a:cubicBezTo>
                    <a:pt x="7291" y="300620"/>
                    <a:pt x="0" y="283017"/>
                    <a:pt x="0" y="264664"/>
                  </a:cubicBezTo>
                  <a:lnTo>
                    <a:pt x="0" y="69204"/>
                  </a:lnTo>
                  <a:cubicBezTo>
                    <a:pt x="0" y="50850"/>
                    <a:pt x="7291" y="33247"/>
                    <a:pt x="20269" y="20269"/>
                  </a:cubicBezTo>
                  <a:cubicBezTo>
                    <a:pt x="33247" y="7291"/>
                    <a:pt x="50850" y="0"/>
                    <a:pt x="69204" y="0"/>
                  </a:cubicBezTo>
                  <a:close/>
                </a:path>
              </a:pathLst>
            </a:custGeom>
            <a:solidFill>
              <a:srgbClr val="73BD4C"/>
            </a:solidFill>
          </p:spPr>
          <p:txBody>
            <a:bodyPr/>
            <a:lstStyle/>
            <a:p>
              <a:endParaRPr lang="en-US"/>
            </a:p>
          </p:txBody>
        </p:sp>
        <p:sp>
          <p:nvSpPr>
            <p:cNvPr id="7" name="TextBox 7"/>
            <p:cNvSpPr txBox="1"/>
            <p:nvPr/>
          </p:nvSpPr>
          <p:spPr>
            <a:xfrm>
              <a:off x="0" y="-47625"/>
              <a:ext cx="1502672" cy="381492"/>
            </a:xfrm>
            <a:prstGeom prst="rect">
              <a:avLst/>
            </a:prstGeom>
          </p:spPr>
          <p:txBody>
            <a:bodyPr lIns="50800" tIns="50800" rIns="50800" bIns="50800" rtlCol="0" anchor="ctr"/>
            <a:lstStyle/>
            <a:p>
              <a:pPr algn="ctr">
                <a:lnSpc>
                  <a:spcPts val="3640"/>
                </a:lnSpc>
              </a:pPr>
              <a:endParaRPr/>
            </a:p>
          </p:txBody>
        </p:sp>
      </p:grpSp>
      <p:sp>
        <p:nvSpPr>
          <p:cNvPr id="8" name="TextBox 8"/>
          <p:cNvSpPr txBox="1"/>
          <p:nvPr/>
        </p:nvSpPr>
        <p:spPr>
          <a:xfrm>
            <a:off x="6519785" y="1662345"/>
            <a:ext cx="5244578" cy="971550"/>
          </a:xfrm>
          <a:prstGeom prst="rect">
            <a:avLst/>
          </a:prstGeom>
        </p:spPr>
        <p:txBody>
          <a:bodyPr lIns="0" tIns="0" rIns="0" bIns="0" rtlCol="0" anchor="t">
            <a:spAutoFit/>
          </a:bodyPr>
          <a:lstStyle/>
          <a:p>
            <a:pPr algn="ctr">
              <a:lnSpc>
                <a:spcPts val="3840"/>
              </a:lnSpc>
            </a:pPr>
            <a:r>
              <a:rPr lang="en-US" sz="3200">
                <a:solidFill>
                  <a:srgbClr val="FFFFFF"/>
                </a:solidFill>
                <a:latin typeface="Cy Grotesk Wide Bold"/>
              </a:rPr>
              <a:t>Tax-deferred </a:t>
            </a:r>
          </a:p>
          <a:p>
            <a:pPr marL="0" lvl="0" indent="0" algn="ctr">
              <a:lnSpc>
                <a:spcPts val="3840"/>
              </a:lnSpc>
              <a:spcBef>
                <a:spcPct val="0"/>
              </a:spcBef>
            </a:pPr>
            <a:r>
              <a:rPr lang="en-US" sz="3200">
                <a:solidFill>
                  <a:srgbClr val="FFFFFF"/>
                </a:solidFill>
                <a:latin typeface="Cy Grotesk Wide Bold"/>
              </a:rPr>
              <a:t>(Tax-procrastination)</a:t>
            </a:r>
          </a:p>
        </p:txBody>
      </p:sp>
      <p:sp>
        <p:nvSpPr>
          <p:cNvPr id="9" name="TextBox 9"/>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0" name="AutoShape 10"/>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1" name="AutoShape 11"/>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82878B"/>
                </a:solidFill>
                <a:latin typeface="Canva Sans"/>
              </a:rPr>
              <a:t>Bank Accounts</a:t>
            </a:r>
          </a:p>
          <a:p>
            <a:pPr>
              <a:lnSpc>
                <a:spcPts val="3640"/>
              </a:lnSpc>
            </a:pPr>
            <a:r>
              <a:rPr lang="en-US" sz="2600">
                <a:solidFill>
                  <a:srgbClr val="82878B"/>
                </a:solidFill>
                <a:latin typeface="Canva Sans"/>
              </a:rPr>
              <a:t>CDs</a:t>
            </a:r>
          </a:p>
          <a:p>
            <a:pPr>
              <a:lnSpc>
                <a:spcPts val="3640"/>
              </a:lnSpc>
            </a:pPr>
            <a:r>
              <a:rPr lang="en-US" sz="2600">
                <a:solidFill>
                  <a:srgbClr val="82878B"/>
                </a:solidFill>
                <a:latin typeface="Canva Sans"/>
              </a:rPr>
              <a:t>MMA</a:t>
            </a:r>
          </a:p>
          <a:p>
            <a:pPr>
              <a:lnSpc>
                <a:spcPts val="3640"/>
              </a:lnSpc>
            </a:pPr>
            <a:r>
              <a:rPr lang="en-US" sz="2600">
                <a:solidFill>
                  <a:srgbClr val="82878B"/>
                </a:solidFill>
                <a:latin typeface="Canva Sans"/>
              </a:rPr>
              <a:t>Brokerage Accounts (Stocks, Bonds, Mutual Funds, ETFs)</a:t>
            </a:r>
          </a:p>
        </p:txBody>
      </p:sp>
      <p:sp>
        <p:nvSpPr>
          <p:cNvPr id="13" name="TextBox 13"/>
          <p:cNvSpPr txBox="1"/>
          <p:nvPr/>
        </p:nvSpPr>
        <p:spPr>
          <a:xfrm>
            <a:off x="711954" y="6058738"/>
            <a:ext cx="21342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Liquid</a:t>
            </a:r>
          </a:p>
        </p:txBody>
      </p:sp>
      <p:sp>
        <p:nvSpPr>
          <p:cNvPr id="14" name="TextBox 14"/>
          <p:cNvSpPr txBox="1"/>
          <p:nvPr/>
        </p:nvSpPr>
        <p:spPr>
          <a:xfrm>
            <a:off x="711954" y="6757787"/>
            <a:ext cx="37629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Taxable (1099)</a:t>
            </a:r>
          </a:p>
        </p:txBody>
      </p:sp>
      <p:sp>
        <p:nvSpPr>
          <p:cNvPr id="15" name="TextBox 15"/>
          <p:cNvSpPr txBox="1"/>
          <p:nvPr/>
        </p:nvSpPr>
        <p:spPr>
          <a:xfrm>
            <a:off x="6473420" y="3318929"/>
            <a:ext cx="4961994" cy="3648710"/>
          </a:xfrm>
          <a:prstGeom prst="rect">
            <a:avLst/>
          </a:prstGeom>
        </p:spPr>
        <p:txBody>
          <a:bodyPr lIns="0" tIns="0" rIns="0" bIns="0" rtlCol="0" anchor="t">
            <a:spAutoFit/>
          </a:bodyPr>
          <a:lstStyle/>
          <a:p>
            <a:pPr>
              <a:lnSpc>
                <a:spcPts val="3640"/>
              </a:lnSpc>
            </a:pPr>
            <a:r>
              <a:rPr lang="en-US" sz="2600">
                <a:solidFill>
                  <a:srgbClr val="FFFFFF"/>
                </a:solidFill>
                <a:latin typeface="Canva Sans"/>
              </a:rPr>
              <a:t>IRAs (Traditional, SEP, SIMPLE)</a:t>
            </a:r>
          </a:p>
          <a:p>
            <a:pPr>
              <a:lnSpc>
                <a:spcPts val="3640"/>
              </a:lnSpc>
            </a:pPr>
            <a:r>
              <a:rPr lang="en-US" sz="2600">
                <a:solidFill>
                  <a:srgbClr val="FFFFFF"/>
                </a:solidFill>
                <a:latin typeface="Canva Sans"/>
              </a:rPr>
              <a:t>401Ks</a:t>
            </a:r>
          </a:p>
          <a:p>
            <a:pPr>
              <a:lnSpc>
                <a:spcPts val="3640"/>
              </a:lnSpc>
            </a:pPr>
            <a:r>
              <a:rPr lang="en-US" sz="2600">
                <a:solidFill>
                  <a:srgbClr val="FFFFFF"/>
                </a:solidFill>
                <a:latin typeface="Canva Sans"/>
              </a:rPr>
              <a:t>457s</a:t>
            </a:r>
          </a:p>
          <a:p>
            <a:pPr>
              <a:lnSpc>
                <a:spcPts val="3640"/>
              </a:lnSpc>
            </a:pPr>
            <a:r>
              <a:rPr lang="en-US" sz="2600">
                <a:solidFill>
                  <a:srgbClr val="FFFFFF"/>
                </a:solidFill>
                <a:latin typeface="Canva Sans"/>
              </a:rPr>
              <a:t>403(b)s</a:t>
            </a:r>
          </a:p>
          <a:p>
            <a:pPr>
              <a:lnSpc>
                <a:spcPts val="3640"/>
              </a:lnSpc>
            </a:pPr>
            <a:r>
              <a:rPr lang="en-US" sz="2600">
                <a:solidFill>
                  <a:srgbClr val="FFFFFF"/>
                </a:solidFill>
                <a:latin typeface="Canva Sans"/>
              </a:rPr>
              <a:t>TSPs</a:t>
            </a:r>
          </a:p>
          <a:p>
            <a:pPr>
              <a:lnSpc>
                <a:spcPts val="3640"/>
              </a:lnSpc>
            </a:pPr>
            <a:r>
              <a:rPr lang="en-US" sz="2600">
                <a:solidFill>
                  <a:srgbClr val="FFFFFF"/>
                </a:solidFill>
                <a:latin typeface="Canva Sans"/>
              </a:rPr>
              <a:t>Annuities</a:t>
            </a:r>
          </a:p>
          <a:p>
            <a:pPr>
              <a:lnSpc>
                <a:spcPts val="3640"/>
              </a:lnSpc>
            </a:pPr>
            <a:endParaRPr lang="en-US" sz="2600">
              <a:solidFill>
                <a:srgbClr val="FFFFFF"/>
              </a:solidFill>
              <a:latin typeface="Canva Sans"/>
            </a:endParaRPr>
          </a:p>
          <a:p>
            <a:pPr>
              <a:lnSpc>
                <a:spcPts val="3640"/>
              </a:lnSpc>
            </a:pPr>
            <a:endParaRPr lang="en-US" sz="2600">
              <a:solidFill>
                <a:srgbClr val="FFFFFF"/>
              </a:solidFill>
              <a:latin typeface="Canva Sans"/>
            </a:endParaRPr>
          </a:p>
        </p:txBody>
      </p:sp>
      <p:grpSp>
        <p:nvGrpSpPr>
          <p:cNvPr id="16" name="Group 16"/>
          <p:cNvGrpSpPr/>
          <p:nvPr/>
        </p:nvGrpSpPr>
        <p:grpSpPr>
          <a:xfrm>
            <a:off x="0" y="2973439"/>
            <a:ext cx="18288000" cy="7313561"/>
            <a:chOff x="0" y="0"/>
            <a:chExt cx="4816593" cy="1926205"/>
          </a:xfrm>
        </p:grpSpPr>
        <p:sp>
          <p:nvSpPr>
            <p:cNvPr id="17" name="Freeform 17"/>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8" name="TextBox 18"/>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sp>
        <p:nvSpPr>
          <p:cNvPr id="19" name="TextBox 19"/>
          <p:cNvSpPr txBox="1"/>
          <p:nvPr/>
        </p:nvSpPr>
        <p:spPr>
          <a:xfrm>
            <a:off x="1711101" y="3708400"/>
            <a:ext cx="7379333" cy="3498850"/>
          </a:xfrm>
          <a:prstGeom prst="rect">
            <a:avLst/>
          </a:prstGeom>
        </p:spPr>
        <p:txBody>
          <a:bodyPr lIns="0" tIns="0" rIns="0" bIns="0" rtlCol="0" anchor="t">
            <a:spAutoFit/>
          </a:bodyPr>
          <a:lstStyle/>
          <a:p>
            <a:pPr>
              <a:lnSpc>
                <a:spcPts val="5599"/>
              </a:lnSpc>
            </a:pPr>
            <a:r>
              <a:rPr lang="en-US" sz="3999">
                <a:solidFill>
                  <a:srgbClr val="73BD4C"/>
                </a:solidFill>
                <a:latin typeface="Canva Sans"/>
              </a:rPr>
              <a:t>PRO</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Pre-tax</a:t>
            </a:r>
          </a:p>
          <a:p>
            <a:pPr marL="863599" lvl="1" indent="-431800">
              <a:lnSpc>
                <a:spcPts val="5599"/>
              </a:lnSpc>
              <a:buFont typeface="Arial"/>
              <a:buChar char="•"/>
            </a:pPr>
            <a:r>
              <a:rPr lang="en-US" sz="3999">
                <a:solidFill>
                  <a:srgbClr val="FFFFFF"/>
                </a:solidFill>
                <a:latin typeface="Canva Sans"/>
              </a:rPr>
              <a:t>Growth Potential</a:t>
            </a:r>
          </a:p>
          <a:p>
            <a:pPr marL="863599" lvl="1" indent="-431800">
              <a:lnSpc>
                <a:spcPts val="5599"/>
              </a:lnSpc>
              <a:buFont typeface="Arial"/>
              <a:buChar char="•"/>
            </a:pPr>
            <a:r>
              <a:rPr lang="en-US" sz="3999">
                <a:solidFill>
                  <a:srgbClr val="FFFFFF"/>
                </a:solidFill>
                <a:latin typeface="Canva Sans"/>
              </a:rPr>
              <a:t>Not hindered by tax along the way</a:t>
            </a:r>
          </a:p>
        </p:txBody>
      </p:sp>
      <p:sp>
        <p:nvSpPr>
          <p:cNvPr id="20" name="TextBox 20"/>
          <p:cNvSpPr txBox="1"/>
          <p:nvPr/>
        </p:nvSpPr>
        <p:spPr>
          <a:xfrm>
            <a:off x="10446297" y="3708400"/>
            <a:ext cx="6130603" cy="2089150"/>
          </a:xfrm>
          <a:prstGeom prst="rect">
            <a:avLst/>
          </a:prstGeom>
        </p:spPr>
        <p:txBody>
          <a:bodyPr lIns="0" tIns="0" rIns="0" bIns="0" rtlCol="0" anchor="t">
            <a:spAutoFit/>
          </a:bodyPr>
          <a:lstStyle/>
          <a:p>
            <a:pPr>
              <a:lnSpc>
                <a:spcPts val="5599"/>
              </a:lnSpc>
            </a:pPr>
            <a:r>
              <a:rPr lang="en-US" sz="3999">
                <a:solidFill>
                  <a:srgbClr val="CB521C"/>
                </a:solidFill>
                <a:latin typeface="Canva Sans"/>
              </a:rPr>
              <a:t>CON</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Loss of deductions</a:t>
            </a:r>
          </a:p>
          <a:p>
            <a:pPr>
              <a:lnSpc>
                <a:spcPts val="5599"/>
              </a:lnSpc>
            </a:pPr>
            <a:endParaRPr lang="en-US" sz="3999">
              <a:solidFill>
                <a:srgbClr val="FFFFFF"/>
              </a:solidFill>
              <a:latin typeface="Canva Sans"/>
            </a:endParaRPr>
          </a:p>
        </p:txBody>
      </p:sp>
      <p:sp>
        <p:nvSpPr>
          <p:cNvPr id="21" name="TextBox 21"/>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sp>
        <p:nvSpPr>
          <p:cNvPr id="4" name="TextBox 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82878B"/>
                </a:solidFill>
                <a:latin typeface="Cy Grotesk Wide"/>
              </a:rPr>
              <a:t>Taxable</a:t>
            </a:r>
          </a:p>
        </p:txBody>
      </p:sp>
      <p:grpSp>
        <p:nvGrpSpPr>
          <p:cNvPr id="5" name="Group 5"/>
          <p:cNvGrpSpPr/>
          <p:nvPr/>
        </p:nvGrpSpPr>
        <p:grpSpPr>
          <a:xfrm>
            <a:off x="6289345" y="1514294"/>
            <a:ext cx="5705459" cy="1267651"/>
            <a:chOff x="0" y="0"/>
            <a:chExt cx="1502672" cy="333867"/>
          </a:xfrm>
        </p:grpSpPr>
        <p:sp>
          <p:nvSpPr>
            <p:cNvPr id="6" name="Freeform 6"/>
            <p:cNvSpPr/>
            <p:nvPr/>
          </p:nvSpPr>
          <p:spPr>
            <a:xfrm>
              <a:off x="0" y="0"/>
              <a:ext cx="1502672" cy="333867"/>
            </a:xfrm>
            <a:custGeom>
              <a:avLst/>
              <a:gdLst/>
              <a:ahLst/>
              <a:cxnLst/>
              <a:rect l="l" t="t" r="r" b="b"/>
              <a:pathLst>
                <a:path w="1502672" h="333867">
                  <a:moveTo>
                    <a:pt x="69204" y="0"/>
                  </a:moveTo>
                  <a:lnTo>
                    <a:pt x="1433469" y="0"/>
                  </a:lnTo>
                  <a:cubicBezTo>
                    <a:pt x="1471689" y="0"/>
                    <a:pt x="1502672" y="30983"/>
                    <a:pt x="1502672" y="69204"/>
                  </a:cubicBezTo>
                  <a:lnTo>
                    <a:pt x="1502672" y="264664"/>
                  </a:lnTo>
                  <a:cubicBezTo>
                    <a:pt x="1502672" y="283017"/>
                    <a:pt x="1495381" y="300620"/>
                    <a:pt x="1482403" y="313598"/>
                  </a:cubicBezTo>
                  <a:cubicBezTo>
                    <a:pt x="1469425" y="326576"/>
                    <a:pt x="1451823" y="333867"/>
                    <a:pt x="1433469" y="333867"/>
                  </a:cubicBezTo>
                  <a:lnTo>
                    <a:pt x="69204" y="333867"/>
                  </a:lnTo>
                  <a:cubicBezTo>
                    <a:pt x="50850" y="333867"/>
                    <a:pt x="33247" y="326576"/>
                    <a:pt x="20269" y="313598"/>
                  </a:cubicBezTo>
                  <a:cubicBezTo>
                    <a:pt x="7291" y="300620"/>
                    <a:pt x="0" y="283017"/>
                    <a:pt x="0" y="264664"/>
                  </a:cubicBezTo>
                  <a:lnTo>
                    <a:pt x="0" y="69204"/>
                  </a:lnTo>
                  <a:cubicBezTo>
                    <a:pt x="0" y="50850"/>
                    <a:pt x="7291" y="33247"/>
                    <a:pt x="20269" y="20269"/>
                  </a:cubicBezTo>
                  <a:cubicBezTo>
                    <a:pt x="33247" y="7291"/>
                    <a:pt x="50850" y="0"/>
                    <a:pt x="69204" y="0"/>
                  </a:cubicBezTo>
                  <a:close/>
                </a:path>
              </a:pathLst>
            </a:custGeom>
            <a:solidFill>
              <a:srgbClr val="73BD4C"/>
            </a:solidFill>
          </p:spPr>
          <p:txBody>
            <a:bodyPr/>
            <a:lstStyle/>
            <a:p>
              <a:endParaRPr lang="en-US"/>
            </a:p>
          </p:txBody>
        </p:sp>
        <p:sp>
          <p:nvSpPr>
            <p:cNvPr id="7" name="TextBox 7"/>
            <p:cNvSpPr txBox="1"/>
            <p:nvPr/>
          </p:nvSpPr>
          <p:spPr>
            <a:xfrm>
              <a:off x="0" y="-47625"/>
              <a:ext cx="1502672" cy="381492"/>
            </a:xfrm>
            <a:prstGeom prst="rect">
              <a:avLst/>
            </a:prstGeom>
          </p:spPr>
          <p:txBody>
            <a:bodyPr lIns="50800" tIns="50800" rIns="50800" bIns="50800" rtlCol="0" anchor="ctr"/>
            <a:lstStyle/>
            <a:p>
              <a:pPr algn="ctr">
                <a:lnSpc>
                  <a:spcPts val="3640"/>
                </a:lnSpc>
              </a:pPr>
              <a:endParaRPr/>
            </a:p>
          </p:txBody>
        </p:sp>
      </p:grpSp>
      <p:sp>
        <p:nvSpPr>
          <p:cNvPr id="8" name="TextBox 8"/>
          <p:cNvSpPr txBox="1"/>
          <p:nvPr/>
        </p:nvSpPr>
        <p:spPr>
          <a:xfrm>
            <a:off x="6519785" y="1662345"/>
            <a:ext cx="5244578" cy="971550"/>
          </a:xfrm>
          <a:prstGeom prst="rect">
            <a:avLst/>
          </a:prstGeom>
        </p:spPr>
        <p:txBody>
          <a:bodyPr lIns="0" tIns="0" rIns="0" bIns="0" rtlCol="0" anchor="t">
            <a:spAutoFit/>
          </a:bodyPr>
          <a:lstStyle/>
          <a:p>
            <a:pPr algn="ctr">
              <a:lnSpc>
                <a:spcPts val="3840"/>
              </a:lnSpc>
            </a:pPr>
            <a:r>
              <a:rPr lang="en-US" sz="3200">
                <a:solidFill>
                  <a:srgbClr val="FFFFFF"/>
                </a:solidFill>
                <a:latin typeface="Cy Grotesk Wide Bold"/>
              </a:rPr>
              <a:t>Tax-deferred </a:t>
            </a:r>
          </a:p>
          <a:p>
            <a:pPr marL="0" lvl="0" indent="0" algn="ctr">
              <a:lnSpc>
                <a:spcPts val="3840"/>
              </a:lnSpc>
              <a:spcBef>
                <a:spcPct val="0"/>
              </a:spcBef>
            </a:pPr>
            <a:r>
              <a:rPr lang="en-US" sz="3200">
                <a:solidFill>
                  <a:srgbClr val="FFFFFF"/>
                </a:solidFill>
                <a:latin typeface="Cy Grotesk Wide Bold"/>
              </a:rPr>
              <a:t>(Tax-procrastination)</a:t>
            </a:r>
          </a:p>
        </p:txBody>
      </p:sp>
      <p:sp>
        <p:nvSpPr>
          <p:cNvPr id="9" name="TextBox 9"/>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0" name="AutoShape 10"/>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1" name="AutoShape 11"/>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82878B"/>
                </a:solidFill>
                <a:latin typeface="Canva Sans"/>
              </a:rPr>
              <a:t>Bank Accounts</a:t>
            </a:r>
          </a:p>
          <a:p>
            <a:pPr>
              <a:lnSpc>
                <a:spcPts val="3640"/>
              </a:lnSpc>
            </a:pPr>
            <a:r>
              <a:rPr lang="en-US" sz="2600">
                <a:solidFill>
                  <a:srgbClr val="82878B"/>
                </a:solidFill>
                <a:latin typeface="Canva Sans"/>
              </a:rPr>
              <a:t>CDs</a:t>
            </a:r>
          </a:p>
          <a:p>
            <a:pPr>
              <a:lnSpc>
                <a:spcPts val="3640"/>
              </a:lnSpc>
            </a:pPr>
            <a:r>
              <a:rPr lang="en-US" sz="2600">
                <a:solidFill>
                  <a:srgbClr val="82878B"/>
                </a:solidFill>
                <a:latin typeface="Canva Sans"/>
              </a:rPr>
              <a:t>MMA</a:t>
            </a:r>
          </a:p>
          <a:p>
            <a:pPr>
              <a:lnSpc>
                <a:spcPts val="3640"/>
              </a:lnSpc>
            </a:pPr>
            <a:r>
              <a:rPr lang="en-US" sz="2600">
                <a:solidFill>
                  <a:srgbClr val="82878B"/>
                </a:solidFill>
                <a:latin typeface="Canva Sans"/>
              </a:rPr>
              <a:t>Brokerage Accounts (Stocks, Bonds, Mutual Funds, ETFs)</a:t>
            </a:r>
          </a:p>
        </p:txBody>
      </p:sp>
      <p:sp>
        <p:nvSpPr>
          <p:cNvPr id="13" name="TextBox 13"/>
          <p:cNvSpPr txBox="1"/>
          <p:nvPr/>
        </p:nvSpPr>
        <p:spPr>
          <a:xfrm>
            <a:off x="711954" y="6058738"/>
            <a:ext cx="21342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Liquid</a:t>
            </a:r>
          </a:p>
        </p:txBody>
      </p:sp>
      <p:sp>
        <p:nvSpPr>
          <p:cNvPr id="14" name="TextBox 14"/>
          <p:cNvSpPr txBox="1"/>
          <p:nvPr/>
        </p:nvSpPr>
        <p:spPr>
          <a:xfrm>
            <a:off x="711954" y="6757787"/>
            <a:ext cx="37629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Taxable (1099)</a:t>
            </a:r>
          </a:p>
        </p:txBody>
      </p:sp>
      <p:sp>
        <p:nvSpPr>
          <p:cNvPr id="15" name="TextBox 15"/>
          <p:cNvSpPr txBox="1"/>
          <p:nvPr/>
        </p:nvSpPr>
        <p:spPr>
          <a:xfrm>
            <a:off x="6473420" y="3318929"/>
            <a:ext cx="4961994" cy="3648710"/>
          </a:xfrm>
          <a:prstGeom prst="rect">
            <a:avLst/>
          </a:prstGeom>
        </p:spPr>
        <p:txBody>
          <a:bodyPr lIns="0" tIns="0" rIns="0" bIns="0" rtlCol="0" anchor="t">
            <a:spAutoFit/>
          </a:bodyPr>
          <a:lstStyle/>
          <a:p>
            <a:pPr>
              <a:lnSpc>
                <a:spcPts val="3640"/>
              </a:lnSpc>
            </a:pPr>
            <a:r>
              <a:rPr lang="en-US" sz="2600">
                <a:solidFill>
                  <a:srgbClr val="FFFFFF"/>
                </a:solidFill>
                <a:latin typeface="Canva Sans"/>
              </a:rPr>
              <a:t>IRAs (Traditional, SEP, SIMPLE)</a:t>
            </a:r>
          </a:p>
          <a:p>
            <a:pPr>
              <a:lnSpc>
                <a:spcPts val="3640"/>
              </a:lnSpc>
            </a:pPr>
            <a:r>
              <a:rPr lang="en-US" sz="2600">
                <a:solidFill>
                  <a:srgbClr val="FFFFFF"/>
                </a:solidFill>
                <a:latin typeface="Canva Sans"/>
              </a:rPr>
              <a:t>401Ks</a:t>
            </a:r>
          </a:p>
          <a:p>
            <a:pPr>
              <a:lnSpc>
                <a:spcPts val="3640"/>
              </a:lnSpc>
            </a:pPr>
            <a:r>
              <a:rPr lang="en-US" sz="2600">
                <a:solidFill>
                  <a:srgbClr val="FFFFFF"/>
                </a:solidFill>
                <a:latin typeface="Canva Sans"/>
              </a:rPr>
              <a:t>457s</a:t>
            </a:r>
          </a:p>
          <a:p>
            <a:pPr>
              <a:lnSpc>
                <a:spcPts val="3640"/>
              </a:lnSpc>
            </a:pPr>
            <a:r>
              <a:rPr lang="en-US" sz="2600">
                <a:solidFill>
                  <a:srgbClr val="FFFFFF"/>
                </a:solidFill>
                <a:latin typeface="Canva Sans"/>
              </a:rPr>
              <a:t>403(b)s</a:t>
            </a:r>
          </a:p>
          <a:p>
            <a:pPr>
              <a:lnSpc>
                <a:spcPts val="3640"/>
              </a:lnSpc>
            </a:pPr>
            <a:r>
              <a:rPr lang="en-US" sz="2600">
                <a:solidFill>
                  <a:srgbClr val="FFFFFF"/>
                </a:solidFill>
                <a:latin typeface="Canva Sans"/>
              </a:rPr>
              <a:t>TSPs</a:t>
            </a:r>
          </a:p>
          <a:p>
            <a:pPr>
              <a:lnSpc>
                <a:spcPts val="3640"/>
              </a:lnSpc>
            </a:pPr>
            <a:r>
              <a:rPr lang="en-US" sz="2600">
                <a:solidFill>
                  <a:srgbClr val="FFFFFF"/>
                </a:solidFill>
                <a:latin typeface="Canva Sans"/>
              </a:rPr>
              <a:t>Annuities</a:t>
            </a:r>
          </a:p>
          <a:p>
            <a:pPr>
              <a:lnSpc>
                <a:spcPts val="3640"/>
              </a:lnSpc>
            </a:pPr>
            <a:endParaRPr lang="en-US" sz="2600">
              <a:solidFill>
                <a:srgbClr val="FFFFFF"/>
              </a:solidFill>
              <a:latin typeface="Canva Sans"/>
            </a:endParaRPr>
          </a:p>
          <a:p>
            <a:pPr>
              <a:lnSpc>
                <a:spcPts val="3640"/>
              </a:lnSpc>
            </a:pPr>
            <a:endParaRPr lang="en-US" sz="2600">
              <a:solidFill>
                <a:srgbClr val="FFFFFF"/>
              </a:solidFill>
              <a:latin typeface="Canva Sans"/>
            </a:endParaRPr>
          </a:p>
        </p:txBody>
      </p:sp>
      <p:grpSp>
        <p:nvGrpSpPr>
          <p:cNvPr id="16" name="Group 16"/>
          <p:cNvGrpSpPr/>
          <p:nvPr/>
        </p:nvGrpSpPr>
        <p:grpSpPr>
          <a:xfrm>
            <a:off x="0" y="2973439"/>
            <a:ext cx="18288000" cy="7313561"/>
            <a:chOff x="0" y="0"/>
            <a:chExt cx="4816593" cy="1926205"/>
          </a:xfrm>
        </p:grpSpPr>
        <p:sp>
          <p:nvSpPr>
            <p:cNvPr id="17" name="Freeform 17"/>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8" name="TextBox 18"/>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sp>
        <p:nvSpPr>
          <p:cNvPr id="19" name="TextBox 19"/>
          <p:cNvSpPr txBox="1"/>
          <p:nvPr/>
        </p:nvSpPr>
        <p:spPr>
          <a:xfrm>
            <a:off x="1711101" y="3708400"/>
            <a:ext cx="7379333" cy="3498850"/>
          </a:xfrm>
          <a:prstGeom prst="rect">
            <a:avLst/>
          </a:prstGeom>
        </p:spPr>
        <p:txBody>
          <a:bodyPr lIns="0" tIns="0" rIns="0" bIns="0" rtlCol="0" anchor="t">
            <a:spAutoFit/>
          </a:bodyPr>
          <a:lstStyle/>
          <a:p>
            <a:pPr>
              <a:lnSpc>
                <a:spcPts val="5599"/>
              </a:lnSpc>
            </a:pPr>
            <a:r>
              <a:rPr lang="en-US" sz="3999">
                <a:solidFill>
                  <a:srgbClr val="73BD4C"/>
                </a:solidFill>
                <a:latin typeface="Canva Sans"/>
              </a:rPr>
              <a:t>PRO</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Pre-tax</a:t>
            </a:r>
          </a:p>
          <a:p>
            <a:pPr marL="863599" lvl="1" indent="-431800">
              <a:lnSpc>
                <a:spcPts val="5599"/>
              </a:lnSpc>
              <a:buFont typeface="Arial"/>
              <a:buChar char="•"/>
            </a:pPr>
            <a:r>
              <a:rPr lang="en-US" sz="3999">
                <a:solidFill>
                  <a:srgbClr val="FFFFFF"/>
                </a:solidFill>
                <a:latin typeface="Canva Sans"/>
              </a:rPr>
              <a:t>Growth Potential</a:t>
            </a:r>
          </a:p>
          <a:p>
            <a:pPr marL="863599" lvl="1" indent="-431800">
              <a:lnSpc>
                <a:spcPts val="5599"/>
              </a:lnSpc>
              <a:buFont typeface="Arial"/>
              <a:buChar char="•"/>
            </a:pPr>
            <a:r>
              <a:rPr lang="en-US" sz="3999">
                <a:solidFill>
                  <a:srgbClr val="FFFFFF"/>
                </a:solidFill>
                <a:latin typeface="Canva Sans"/>
              </a:rPr>
              <a:t>Not hindered by tax along the way</a:t>
            </a:r>
          </a:p>
        </p:txBody>
      </p:sp>
      <p:sp>
        <p:nvSpPr>
          <p:cNvPr id="20" name="TextBox 20"/>
          <p:cNvSpPr txBox="1"/>
          <p:nvPr/>
        </p:nvSpPr>
        <p:spPr>
          <a:xfrm>
            <a:off x="10446297" y="3708400"/>
            <a:ext cx="6130603" cy="3498850"/>
          </a:xfrm>
          <a:prstGeom prst="rect">
            <a:avLst/>
          </a:prstGeom>
        </p:spPr>
        <p:txBody>
          <a:bodyPr lIns="0" tIns="0" rIns="0" bIns="0" rtlCol="0" anchor="t">
            <a:spAutoFit/>
          </a:bodyPr>
          <a:lstStyle/>
          <a:p>
            <a:pPr>
              <a:lnSpc>
                <a:spcPts val="5599"/>
              </a:lnSpc>
            </a:pPr>
            <a:r>
              <a:rPr lang="en-US" sz="3999">
                <a:solidFill>
                  <a:srgbClr val="CB521C"/>
                </a:solidFill>
                <a:latin typeface="Canva Sans"/>
              </a:rPr>
              <a:t>CON</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Loss of deductions</a:t>
            </a:r>
          </a:p>
          <a:p>
            <a:pPr marL="863599" lvl="1" indent="-431800">
              <a:lnSpc>
                <a:spcPts val="5599"/>
              </a:lnSpc>
              <a:buFont typeface="Arial"/>
              <a:buChar char="•"/>
            </a:pPr>
            <a:r>
              <a:rPr lang="en-US" sz="3999">
                <a:solidFill>
                  <a:srgbClr val="FFFFFF"/>
                </a:solidFill>
                <a:latin typeface="Canva Sans"/>
              </a:rPr>
              <a:t>Where are taxes headed?</a:t>
            </a:r>
          </a:p>
          <a:p>
            <a:pPr>
              <a:lnSpc>
                <a:spcPts val="5599"/>
              </a:lnSpc>
            </a:pPr>
            <a:endParaRPr lang="en-US" sz="3999">
              <a:solidFill>
                <a:srgbClr val="FFFFFF"/>
              </a:solidFill>
              <a:latin typeface="Canva Sans"/>
            </a:endParaRPr>
          </a:p>
        </p:txBody>
      </p:sp>
      <p:sp>
        <p:nvSpPr>
          <p:cNvPr id="21" name="TextBox 21"/>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735608" y="-1099341"/>
            <a:ext cx="6581648" cy="6581648"/>
          </a:xfrm>
          <a:custGeom>
            <a:avLst/>
            <a:gdLst/>
            <a:ahLst/>
            <a:cxnLst/>
            <a:rect l="l" t="t" r="r" b="b"/>
            <a:pathLst>
              <a:path w="6581648" h="6581648">
                <a:moveTo>
                  <a:pt x="0" y="0"/>
                </a:moveTo>
                <a:lnTo>
                  <a:pt x="6581648" y="0"/>
                </a:lnTo>
                <a:lnTo>
                  <a:pt x="6581648" y="6581649"/>
                </a:lnTo>
                <a:lnTo>
                  <a:pt x="0" y="6581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778027" y="6729647"/>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271330" y="137695"/>
            <a:ext cx="9745340" cy="1566544"/>
          </a:xfrm>
          <a:prstGeom prst="rect">
            <a:avLst/>
          </a:prstGeom>
        </p:spPr>
        <p:txBody>
          <a:bodyPr lIns="0" tIns="0" rIns="0" bIns="0" rtlCol="0" anchor="t">
            <a:spAutoFit/>
          </a:bodyPr>
          <a:lstStyle/>
          <a:p>
            <a:pPr algn="ctr">
              <a:lnSpc>
                <a:spcPts val="12880"/>
              </a:lnSpc>
            </a:pPr>
            <a:r>
              <a:rPr lang="en-US" sz="9200">
                <a:solidFill>
                  <a:srgbClr val="FFFFFF"/>
                </a:solidFill>
                <a:latin typeface="Canva Sans Bold"/>
              </a:rPr>
              <a:t>Serious Question</a:t>
            </a:r>
          </a:p>
        </p:txBody>
      </p:sp>
      <p:sp>
        <p:nvSpPr>
          <p:cNvPr id="5" name="Freeform 5"/>
          <p:cNvSpPr/>
          <p:nvPr/>
        </p:nvSpPr>
        <p:spPr>
          <a:xfrm rot="1672229">
            <a:off x="10974954" y="5766748"/>
            <a:ext cx="2005763" cy="3179163"/>
          </a:xfrm>
          <a:custGeom>
            <a:avLst/>
            <a:gdLst/>
            <a:ahLst/>
            <a:cxnLst/>
            <a:rect l="l" t="t" r="r" b="b"/>
            <a:pathLst>
              <a:path w="2005763" h="3179163">
                <a:moveTo>
                  <a:pt x="0" y="0"/>
                </a:moveTo>
                <a:lnTo>
                  <a:pt x="2005763" y="0"/>
                </a:lnTo>
                <a:lnTo>
                  <a:pt x="2005763" y="3179163"/>
                </a:lnTo>
                <a:lnTo>
                  <a:pt x="0" y="31791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238643" y="2645728"/>
            <a:ext cx="17810714" cy="4824094"/>
          </a:xfrm>
          <a:prstGeom prst="rect">
            <a:avLst/>
          </a:prstGeom>
        </p:spPr>
        <p:txBody>
          <a:bodyPr lIns="0" tIns="0" rIns="0" bIns="0" rtlCol="0" anchor="t">
            <a:spAutoFit/>
          </a:bodyPr>
          <a:lstStyle/>
          <a:p>
            <a:pPr algn="ctr">
              <a:lnSpc>
                <a:spcPts val="12880"/>
              </a:lnSpc>
            </a:pPr>
            <a:r>
              <a:rPr lang="en-US" sz="9200">
                <a:solidFill>
                  <a:srgbClr val="D86F40"/>
                </a:solidFill>
                <a:latin typeface="Canva Sans Bold"/>
              </a:rPr>
              <a:t>Will the government need more or less money in the future</a:t>
            </a:r>
          </a:p>
        </p:txBody>
      </p:sp>
      <p:sp>
        <p:nvSpPr>
          <p:cNvPr id="7" name="TextBox 7"/>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290824" y="2219432"/>
            <a:ext cx="6581648" cy="6581648"/>
          </a:xfrm>
          <a:custGeom>
            <a:avLst/>
            <a:gdLst/>
            <a:ahLst/>
            <a:cxnLst/>
            <a:rect l="l" t="t" r="r" b="b"/>
            <a:pathLst>
              <a:path w="6581648" h="6581648">
                <a:moveTo>
                  <a:pt x="0" y="0"/>
                </a:moveTo>
                <a:lnTo>
                  <a:pt x="6581648" y="0"/>
                </a:lnTo>
                <a:lnTo>
                  <a:pt x="6581648" y="6581649"/>
                </a:lnTo>
                <a:lnTo>
                  <a:pt x="0" y="6581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778027" y="6729647"/>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AutoShape 4"/>
          <p:cNvSpPr/>
          <p:nvPr/>
        </p:nvSpPr>
        <p:spPr>
          <a:xfrm>
            <a:off x="3709675" y="5554961"/>
            <a:ext cx="10632666" cy="0"/>
          </a:xfrm>
          <a:prstGeom prst="line">
            <a:avLst/>
          </a:prstGeom>
          <a:ln w="38100" cap="flat">
            <a:solidFill>
              <a:srgbClr val="FFFFFF"/>
            </a:solidFill>
            <a:prstDash val="solid"/>
            <a:headEnd type="none" w="sm" len="sm"/>
            <a:tailEnd type="none" w="sm" len="sm"/>
          </a:ln>
        </p:spPr>
        <p:txBody>
          <a:bodyPr/>
          <a:lstStyle/>
          <a:p>
            <a:endParaRPr lang="en-US"/>
          </a:p>
        </p:txBody>
      </p:sp>
      <p:sp>
        <p:nvSpPr>
          <p:cNvPr id="5" name="AutoShape 5"/>
          <p:cNvSpPr/>
          <p:nvPr/>
        </p:nvSpPr>
        <p:spPr>
          <a:xfrm flipH="1">
            <a:off x="9144000" y="2308841"/>
            <a:ext cx="19050" cy="7371812"/>
          </a:xfrm>
          <a:prstGeom prst="line">
            <a:avLst/>
          </a:prstGeom>
          <a:ln w="38100" cap="flat">
            <a:solidFill>
              <a:srgbClr val="FFFFFF"/>
            </a:solidFill>
            <a:prstDash val="solid"/>
            <a:headEnd type="none" w="sm" len="sm"/>
            <a:tailEnd type="none" w="sm" len="sm"/>
          </a:ln>
        </p:spPr>
        <p:txBody>
          <a:bodyPr/>
          <a:lstStyle/>
          <a:p>
            <a:endParaRPr lang="en-US"/>
          </a:p>
        </p:txBody>
      </p:sp>
      <p:sp>
        <p:nvSpPr>
          <p:cNvPr id="6" name="Freeform 6"/>
          <p:cNvSpPr/>
          <p:nvPr/>
        </p:nvSpPr>
        <p:spPr>
          <a:xfrm>
            <a:off x="5297368" y="2147696"/>
            <a:ext cx="1840088" cy="1840088"/>
          </a:xfrm>
          <a:custGeom>
            <a:avLst/>
            <a:gdLst/>
            <a:ahLst/>
            <a:cxnLst/>
            <a:rect l="l" t="t" r="r" b="b"/>
            <a:pathLst>
              <a:path w="1840088" h="1840088">
                <a:moveTo>
                  <a:pt x="0" y="0"/>
                </a:moveTo>
                <a:lnTo>
                  <a:pt x="1840088" y="0"/>
                </a:lnTo>
                <a:lnTo>
                  <a:pt x="1840088" y="1840088"/>
                </a:lnTo>
                <a:lnTo>
                  <a:pt x="0" y="1840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144727" y="2128542"/>
            <a:ext cx="1838325" cy="1859241"/>
          </a:xfrm>
          <a:custGeom>
            <a:avLst/>
            <a:gdLst/>
            <a:ahLst/>
            <a:cxnLst/>
            <a:rect l="l" t="t" r="r" b="b"/>
            <a:pathLst>
              <a:path w="1838325" h="1859241">
                <a:moveTo>
                  <a:pt x="0" y="0"/>
                </a:moveTo>
                <a:lnTo>
                  <a:pt x="1838325" y="0"/>
                </a:lnTo>
                <a:lnTo>
                  <a:pt x="1838325" y="1859242"/>
                </a:lnTo>
                <a:lnTo>
                  <a:pt x="0" y="18592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5299131" y="6059919"/>
            <a:ext cx="1838325" cy="1633811"/>
          </a:xfrm>
          <a:custGeom>
            <a:avLst/>
            <a:gdLst/>
            <a:ahLst/>
            <a:cxnLst/>
            <a:rect l="l" t="t" r="r" b="b"/>
            <a:pathLst>
              <a:path w="1838325" h="1633811">
                <a:moveTo>
                  <a:pt x="0" y="0"/>
                </a:moveTo>
                <a:lnTo>
                  <a:pt x="1838325" y="0"/>
                </a:lnTo>
                <a:lnTo>
                  <a:pt x="1838325" y="1633811"/>
                </a:lnTo>
                <a:lnTo>
                  <a:pt x="0" y="1633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3683601" y="166270"/>
            <a:ext cx="10214595" cy="1203313"/>
          </a:xfrm>
          <a:prstGeom prst="rect">
            <a:avLst/>
          </a:prstGeom>
        </p:spPr>
        <p:txBody>
          <a:bodyPr lIns="0" tIns="0" rIns="0" bIns="0" rtlCol="0" anchor="t">
            <a:spAutoFit/>
          </a:bodyPr>
          <a:lstStyle/>
          <a:p>
            <a:pPr algn="ctr">
              <a:lnSpc>
                <a:spcPts val="9800"/>
              </a:lnSpc>
            </a:pPr>
            <a:r>
              <a:rPr lang="en-US" sz="7000">
                <a:solidFill>
                  <a:srgbClr val="FFFFFF"/>
                </a:solidFill>
                <a:latin typeface="Canva Sans Bold"/>
              </a:rPr>
              <a:t>Qualified Plan Dilemma</a:t>
            </a:r>
          </a:p>
        </p:txBody>
      </p:sp>
      <p:sp>
        <p:nvSpPr>
          <p:cNvPr id="10" name="TextBox 10"/>
          <p:cNvSpPr txBox="1"/>
          <p:nvPr/>
        </p:nvSpPr>
        <p:spPr>
          <a:xfrm>
            <a:off x="3772825" y="4446632"/>
            <a:ext cx="4889174" cy="481330"/>
          </a:xfrm>
          <a:prstGeom prst="rect">
            <a:avLst/>
          </a:prstGeom>
        </p:spPr>
        <p:txBody>
          <a:bodyPr lIns="0" tIns="0" rIns="0" bIns="0" rtlCol="0" anchor="t">
            <a:spAutoFit/>
          </a:bodyPr>
          <a:lstStyle/>
          <a:p>
            <a:pPr algn="ctr">
              <a:lnSpc>
                <a:spcPts val="3919"/>
              </a:lnSpc>
            </a:pPr>
            <a:r>
              <a:rPr lang="en-US" sz="2799">
                <a:solidFill>
                  <a:srgbClr val="FFFFFF"/>
                </a:solidFill>
                <a:latin typeface="Canva Sans Bold"/>
              </a:rPr>
              <a:t>National debt: $33 Trillion</a:t>
            </a:r>
          </a:p>
        </p:txBody>
      </p:sp>
      <p:sp>
        <p:nvSpPr>
          <p:cNvPr id="11" name="TextBox 11"/>
          <p:cNvSpPr txBox="1"/>
          <p:nvPr/>
        </p:nvSpPr>
        <p:spPr>
          <a:xfrm>
            <a:off x="9529791" y="4369564"/>
            <a:ext cx="5068198" cy="976630"/>
          </a:xfrm>
          <a:prstGeom prst="rect">
            <a:avLst/>
          </a:prstGeom>
        </p:spPr>
        <p:txBody>
          <a:bodyPr lIns="0" tIns="0" rIns="0" bIns="0" rtlCol="0" anchor="t">
            <a:spAutoFit/>
          </a:bodyPr>
          <a:lstStyle/>
          <a:p>
            <a:pPr algn="ctr">
              <a:lnSpc>
                <a:spcPts val="3919"/>
              </a:lnSpc>
            </a:pPr>
            <a:r>
              <a:rPr lang="en-US" sz="2799">
                <a:solidFill>
                  <a:srgbClr val="FFFFFF"/>
                </a:solidFill>
                <a:latin typeface="Canva Sans"/>
              </a:rPr>
              <a:t>Debt to GDP: 120%</a:t>
            </a:r>
          </a:p>
          <a:p>
            <a:pPr algn="ctr">
              <a:lnSpc>
                <a:spcPts val="3919"/>
              </a:lnSpc>
            </a:pPr>
            <a:r>
              <a:rPr lang="en-US" sz="2799">
                <a:solidFill>
                  <a:srgbClr val="FFFFFF"/>
                </a:solidFill>
                <a:latin typeface="Canva Sans"/>
              </a:rPr>
              <a:t>By 2053: 195%</a:t>
            </a:r>
          </a:p>
        </p:txBody>
      </p:sp>
      <p:sp>
        <p:nvSpPr>
          <p:cNvPr id="12" name="TextBox 12"/>
          <p:cNvSpPr txBox="1"/>
          <p:nvPr/>
        </p:nvSpPr>
        <p:spPr>
          <a:xfrm>
            <a:off x="3427666" y="8034572"/>
            <a:ext cx="5579492" cy="1471930"/>
          </a:xfrm>
          <a:prstGeom prst="rect">
            <a:avLst/>
          </a:prstGeom>
        </p:spPr>
        <p:txBody>
          <a:bodyPr lIns="0" tIns="0" rIns="0" bIns="0" rtlCol="0" anchor="t">
            <a:spAutoFit/>
          </a:bodyPr>
          <a:lstStyle/>
          <a:p>
            <a:pPr algn="ctr">
              <a:lnSpc>
                <a:spcPts val="3919"/>
              </a:lnSpc>
            </a:pPr>
            <a:r>
              <a:rPr lang="en-US" sz="2799">
                <a:solidFill>
                  <a:srgbClr val="FFFFFF"/>
                </a:solidFill>
                <a:latin typeface="Canva Sans"/>
              </a:rPr>
              <a:t>Social Security and Medicare set to experience serious cash deficits.</a:t>
            </a:r>
          </a:p>
        </p:txBody>
      </p:sp>
      <p:sp>
        <p:nvSpPr>
          <p:cNvPr id="13" name="TextBox 13"/>
          <p:cNvSpPr txBox="1"/>
          <p:nvPr/>
        </p:nvSpPr>
        <p:spPr>
          <a:xfrm>
            <a:off x="9274144" y="8141405"/>
            <a:ext cx="5579492" cy="976630"/>
          </a:xfrm>
          <a:prstGeom prst="rect">
            <a:avLst/>
          </a:prstGeom>
        </p:spPr>
        <p:txBody>
          <a:bodyPr lIns="0" tIns="0" rIns="0" bIns="0" rtlCol="0" anchor="t">
            <a:spAutoFit/>
          </a:bodyPr>
          <a:lstStyle/>
          <a:p>
            <a:pPr algn="ctr">
              <a:lnSpc>
                <a:spcPts val="3919"/>
              </a:lnSpc>
            </a:pPr>
            <a:r>
              <a:rPr lang="en-US" sz="2799">
                <a:solidFill>
                  <a:srgbClr val="FFFFFF"/>
                </a:solidFill>
                <a:latin typeface="Canva Sans"/>
              </a:rPr>
              <a:t>$37 Trillion reside in qualified plans...</a:t>
            </a:r>
          </a:p>
        </p:txBody>
      </p:sp>
      <p:sp>
        <p:nvSpPr>
          <p:cNvPr id="14" name="Freeform 14"/>
          <p:cNvSpPr/>
          <p:nvPr/>
        </p:nvSpPr>
        <p:spPr>
          <a:xfrm>
            <a:off x="11057686" y="5870621"/>
            <a:ext cx="2012407" cy="2012407"/>
          </a:xfrm>
          <a:custGeom>
            <a:avLst/>
            <a:gdLst/>
            <a:ahLst/>
            <a:cxnLst/>
            <a:rect l="l" t="t" r="r" b="b"/>
            <a:pathLst>
              <a:path w="2012407" h="2012407">
                <a:moveTo>
                  <a:pt x="0" y="0"/>
                </a:moveTo>
                <a:lnTo>
                  <a:pt x="2012407" y="0"/>
                </a:lnTo>
                <a:lnTo>
                  <a:pt x="2012407" y="2012407"/>
                </a:lnTo>
                <a:lnTo>
                  <a:pt x="0" y="20124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5" name="Group 15"/>
          <p:cNvGrpSpPr/>
          <p:nvPr/>
        </p:nvGrpSpPr>
        <p:grpSpPr>
          <a:xfrm>
            <a:off x="9529791" y="2128542"/>
            <a:ext cx="5068198" cy="3217652"/>
            <a:chOff x="0" y="0"/>
            <a:chExt cx="1334834" cy="847448"/>
          </a:xfrm>
        </p:grpSpPr>
        <p:sp>
          <p:nvSpPr>
            <p:cNvPr id="16" name="Freeform 16"/>
            <p:cNvSpPr/>
            <p:nvPr/>
          </p:nvSpPr>
          <p:spPr>
            <a:xfrm>
              <a:off x="0" y="0"/>
              <a:ext cx="1334834" cy="847448"/>
            </a:xfrm>
            <a:custGeom>
              <a:avLst/>
              <a:gdLst/>
              <a:ahLst/>
              <a:cxnLst/>
              <a:rect l="l" t="t" r="r" b="b"/>
              <a:pathLst>
                <a:path w="1334834" h="847448">
                  <a:moveTo>
                    <a:pt x="0" y="0"/>
                  </a:moveTo>
                  <a:lnTo>
                    <a:pt x="1334834" y="0"/>
                  </a:lnTo>
                  <a:lnTo>
                    <a:pt x="1334834" y="847448"/>
                  </a:lnTo>
                  <a:lnTo>
                    <a:pt x="0" y="847448"/>
                  </a:lnTo>
                  <a:close/>
                </a:path>
              </a:pathLst>
            </a:custGeom>
            <a:solidFill>
              <a:srgbClr val="000000">
                <a:alpha val="83922"/>
              </a:srgbClr>
            </a:solidFill>
          </p:spPr>
          <p:txBody>
            <a:bodyPr/>
            <a:lstStyle/>
            <a:p>
              <a:endParaRPr lang="en-US"/>
            </a:p>
          </p:txBody>
        </p:sp>
        <p:sp>
          <p:nvSpPr>
            <p:cNvPr id="17" name="TextBox 17"/>
            <p:cNvSpPr txBox="1"/>
            <p:nvPr/>
          </p:nvSpPr>
          <p:spPr>
            <a:xfrm>
              <a:off x="0" y="-57150"/>
              <a:ext cx="1334834" cy="904598"/>
            </a:xfrm>
            <a:prstGeom prst="rect">
              <a:avLst/>
            </a:prstGeom>
          </p:spPr>
          <p:txBody>
            <a:bodyPr lIns="50800" tIns="50800" rIns="50800" bIns="50800" rtlCol="0" anchor="ctr"/>
            <a:lstStyle/>
            <a:p>
              <a:pPr algn="ctr">
                <a:lnSpc>
                  <a:spcPts val="3640"/>
                </a:lnSpc>
              </a:pPr>
              <a:endParaRPr/>
            </a:p>
          </p:txBody>
        </p:sp>
      </p:grpSp>
      <p:grpSp>
        <p:nvGrpSpPr>
          <p:cNvPr id="18" name="Group 18"/>
          <p:cNvGrpSpPr/>
          <p:nvPr/>
        </p:nvGrpSpPr>
        <p:grpSpPr>
          <a:xfrm>
            <a:off x="9529791" y="5764511"/>
            <a:ext cx="5068198" cy="3741992"/>
            <a:chOff x="0" y="0"/>
            <a:chExt cx="1334834" cy="985545"/>
          </a:xfrm>
        </p:grpSpPr>
        <p:sp>
          <p:nvSpPr>
            <p:cNvPr id="19" name="Freeform 19"/>
            <p:cNvSpPr/>
            <p:nvPr/>
          </p:nvSpPr>
          <p:spPr>
            <a:xfrm>
              <a:off x="0" y="0"/>
              <a:ext cx="1334834" cy="985545"/>
            </a:xfrm>
            <a:custGeom>
              <a:avLst/>
              <a:gdLst/>
              <a:ahLst/>
              <a:cxnLst/>
              <a:rect l="l" t="t" r="r" b="b"/>
              <a:pathLst>
                <a:path w="1334834" h="985545">
                  <a:moveTo>
                    <a:pt x="0" y="0"/>
                  </a:moveTo>
                  <a:lnTo>
                    <a:pt x="1334834" y="0"/>
                  </a:lnTo>
                  <a:lnTo>
                    <a:pt x="1334834" y="985545"/>
                  </a:lnTo>
                  <a:lnTo>
                    <a:pt x="0" y="985545"/>
                  </a:lnTo>
                  <a:close/>
                </a:path>
              </a:pathLst>
            </a:custGeom>
            <a:solidFill>
              <a:srgbClr val="000000">
                <a:alpha val="83922"/>
              </a:srgbClr>
            </a:solidFill>
          </p:spPr>
          <p:txBody>
            <a:bodyPr/>
            <a:lstStyle/>
            <a:p>
              <a:endParaRPr lang="en-US"/>
            </a:p>
          </p:txBody>
        </p:sp>
        <p:sp>
          <p:nvSpPr>
            <p:cNvPr id="20" name="TextBox 20"/>
            <p:cNvSpPr txBox="1"/>
            <p:nvPr/>
          </p:nvSpPr>
          <p:spPr>
            <a:xfrm>
              <a:off x="0" y="-57150"/>
              <a:ext cx="1334834" cy="1042695"/>
            </a:xfrm>
            <a:prstGeom prst="rect">
              <a:avLst/>
            </a:prstGeom>
          </p:spPr>
          <p:txBody>
            <a:bodyPr lIns="50800" tIns="50800" rIns="50800" bIns="50800" rtlCol="0" anchor="ctr"/>
            <a:lstStyle/>
            <a:p>
              <a:pPr algn="ctr">
                <a:lnSpc>
                  <a:spcPts val="3640"/>
                </a:lnSpc>
              </a:pPr>
              <a:endParaRPr/>
            </a:p>
          </p:txBody>
        </p:sp>
      </p:grpSp>
      <p:grpSp>
        <p:nvGrpSpPr>
          <p:cNvPr id="21" name="Group 21"/>
          <p:cNvGrpSpPr/>
          <p:nvPr/>
        </p:nvGrpSpPr>
        <p:grpSpPr>
          <a:xfrm>
            <a:off x="3290824" y="5822735"/>
            <a:ext cx="5716334" cy="3741992"/>
            <a:chOff x="0" y="0"/>
            <a:chExt cx="1505537" cy="985545"/>
          </a:xfrm>
        </p:grpSpPr>
        <p:sp>
          <p:nvSpPr>
            <p:cNvPr id="22" name="Freeform 22"/>
            <p:cNvSpPr/>
            <p:nvPr/>
          </p:nvSpPr>
          <p:spPr>
            <a:xfrm>
              <a:off x="0" y="0"/>
              <a:ext cx="1505536" cy="985545"/>
            </a:xfrm>
            <a:custGeom>
              <a:avLst/>
              <a:gdLst/>
              <a:ahLst/>
              <a:cxnLst/>
              <a:rect l="l" t="t" r="r" b="b"/>
              <a:pathLst>
                <a:path w="1505536" h="985545">
                  <a:moveTo>
                    <a:pt x="0" y="0"/>
                  </a:moveTo>
                  <a:lnTo>
                    <a:pt x="1505536" y="0"/>
                  </a:lnTo>
                  <a:lnTo>
                    <a:pt x="1505536" y="985545"/>
                  </a:lnTo>
                  <a:lnTo>
                    <a:pt x="0" y="985545"/>
                  </a:lnTo>
                  <a:close/>
                </a:path>
              </a:pathLst>
            </a:custGeom>
            <a:solidFill>
              <a:srgbClr val="000000">
                <a:alpha val="83922"/>
              </a:srgbClr>
            </a:solidFill>
          </p:spPr>
          <p:txBody>
            <a:bodyPr/>
            <a:lstStyle/>
            <a:p>
              <a:endParaRPr lang="en-US"/>
            </a:p>
          </p:txBody>
        </p:sp>
        <p:sp>
          <p:nvSpPr>
            <p:cNvPr id="23" name="TextBox 23"/>
            <p:cNvSpPr txBox="1"/>
            <p:nvPr/>
          </p:nvSpPr>
          <p:spPr>
            <a:xfrm>
              <a:off x="0" y="-57150"/>
              <a:ext cx="1505537" cy="1042695"/>
            </a:xfrm>
            <a:prstGeom prst="rect">
              <a:avLst/>
            </a:prstGeom>
          </p:spPr>
          <p:txBody>
            <a:bodyPr lIns="50800" tIns="50800" rIns="50800" bIns="50800" rtlCol="0" anchor="ctr"/>
            <a:lstStyle/>
            <a:p>
              <a:pPr algn="ctr">
                <a:lnSpc>
                  <a:spcPts val="3640"/>
                </a:lnSpc>
              </a:pPr>
              <a:endParaRPr/>
            </a:p>
          </p:txBody>
        </p:sp>
      </p:grpSp>
      <p:sp>
        <p:nvSpPr>
          <p:cNvPr id="24" name="TextBox 24"/>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7200900"/>
            <a:ext cx="18288000" cy="308610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FFFFF"/>
            </a:solidFill>
          </p:spPr>
          <p:txBody>
            <a:bodyPr/>
            <a:lstStyle/>
            <a:p>
              <a:endParaRPr lang="en-US"/>
            </a:p>
          </p:txBody>
        </p:sp>
        <p:sp>
          <p:nvSpPr>
            <p:cNvPr id="4" name="TextBox 4"/>
            <p:cNvSpPr txBox="1"/>
            <p:nvPr/>
          </p:nvSpPr>
          <p:spPr>
            <a:xfrm>
              <a:off x="0" y="-47625"/>
              <a:ext cx="4816593" cy="860425"/>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4231012" y="2162302"/>
            <a:ext cx="6581648" cy="6581648"/>
          </a:xfrm>
          <a:custGeom>
            <a:avLst/>
            <a:gdLst/>
            <a:ahLst/>
            <a:cxnLst/>
            <a:rect l="l" t="t" r="r" b="b"/>
            <a:pathLst>
              <a:path w="6581648" h="6581648">
                <a:moveTo>
                  <a:pt x="0" y="0"/>
                </a:moveTo>
                <a:lnTo>
                  <a:pt x="6581648" y="0"/>
                </a:lnTo>
                <a:lnTo>
                  <a:pt x="6581648" y="6581648"/>
                </a:lnTo>
                <a:lnTo>
                  <a:pt x="0" y="6581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355088" y="7258031"/>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247252" y="7258031"/>
            <a:ext cx="15793496" cy="2557266"/>
            <a:chOff x="0" y="0"/>
            <a:chExt cx="21057995" cy="3409688"/>
          </a:xfrm>
        </p:grpSpPr>
        <p:sp>
          <p:nvSpPr>
            <p:cNvPr id="8" name="Freeform 8"/>
            <p:cNvSpPr/>
            <p:nvPr/>
          </p:nvSpPr>
          <p:spPr>
            <a:xfrm>
              <a:off x="0" y="0"/>
              <a:ext cx="3402105" cy="3402105"/>
            </a:xfrm>
            <a:custGeom>
              <a:avLst/>
              <a:gdLst/>
              <a:ahLst/>
              <a:cxnLst/>
              <a:rect l="l" t="t" r="r" b="b"/>
              <a:pathLst>
                <a:path w="3402105" h="3402105">
                  <a:moveTo>
                    <a:pt x="0" y="0"/>
                  </a:moveTo>
                  <a:lnTo>
                    <a:pt x="3402105" y="0"/>
                  </a:lnTo>
                  <a:lnTo>
                    <a:pt x="3402105" y="3402105"/>
                  </a:lnTo>
                  <a:lnTo>
                    <a:pt x="0" y="3402105"/>
                  </a:lnTo>
                  <a:lnTo>
                    <a:pt x="0" y="0"/>
                  </a:lnTo>
                  <a:close/>
                </a:path>
              </a:pathLst>
            </a:custGeom>
            <a:blipFill>
              <a:blip r:embed="rId4"/>
              <a:stretch>
                <a:fillRect/>
              </a:stretch>
            </a:blipFill>
          </p:spPr>
          <p:txBody>
            <a:bodyPr/>
            <a:lstStyle/>
            <a:p>
              <a:endParaRPr lang="en-US"/>
            </a:p>
          </p:txBody>
        </p:sp>
        <p:sp>
          <p:nvSpPr>
            <p:cNvPr id="9" name="Freeform 9"/>
            <p:cNvSpPr/>
            <p:nvPr/>
          </p:nvSpPr>
          <p:spPr>
            <a:xfrm>
              <a:off x="4084442" y="370587"/>
              <a:ext cx="4724664" cy="2660931"/>
            </a:xfrm>
            <a:custGeom>
              <a:avLst/>
              <a:gdLst/>
              <a:ahLst/>
              <a:cxnLst/>
              <a:rect l="l" t="t" r="r" b="b"/>
              <a:pathLst>
                <a:path w="4724664" h="2660931">
                  <a:moveTo>
                    <a:pt x="0" y="0"/>
                  </a:moveTo>
                  <a:lnTo>
                    <a:pt x="4724664" y="0"/>
                  </a:lnTo>
                  <a:lnTo>
                    <a:pt x="4724664" y="2660931"/>
                  </a:lnTo>
                  <a:lnTo>
                    <a:pt x="0" y="2660931"/>
                  </a:lnTo>
                  <a:lnTo>
                    <a:pt x="0" y="0"/>
                  </a:lnTo>
                  <a:close/>
                </a:path>
              </a:pathLst>
            </a:custGeom>
            <a:blipFill>
              <a:blip r:embed="rId5"/>
              <a:stretch>
                <a:fillRect/>
              </a:stretch>
            </a:blipFill>
          </p:spPr>
          <p:txBody>
            <a:bodyPr/>
            <a:lstStyle/>
            <a:p>
              <a:endParaRPr lang="en-US"/>
            </a:p>
          </p:txBody>
        </p:sp>
        <p:sp>
          <p:nvSpPr>
            <p:cNvPr id="10" name="Freeform 10"/>
            <p:cNvSpPr/>
            <p:nvPr/>
          </p:nvSpPr>
          <p:spPr>
            <a:xfrm>
              <a:off x="9494906" y="0"/>
              <a:ext cx="3390900" cy="3390900"/>
            </a:xfrm>
            <a:custGeom>
              <a:avLst/>
              <a:gdLst/>
              <a:ahLst/>
              <a:cxnLst/>
              <a:rect l="l" t="t" r="r" b="b"/>
              <a:pathLst>
                <a:path w="3390900" h="3390900">
                  <a:moveTo>
                    <a:pt x="0" y="0"/>
                  </a:moveTo>
                  <a:lnTo>
                    <a:pt x="3390900" y="0"/>
                  </a:lnTo>
                  <a:lnTo>
                    <a:pt x="3390900" y="3390900"/>
                  </a:lnTo>
                  <a:lnTo>
                    <a:pt x="0" y="3390900"/>
                  </a:lnTo>
                  <a:lnTo>
                    <a:pt x="0" y="0"/>
                  </a:lnTo>
                  <a:close/>
                </a:path>
              </a:pathLst>
            </a:custGeom>
            <a:blipFill>
              <a:blip r:embed="rId6"/>
              <a:stretch>
                <a:fillRect/>
              </a:stretch>
            </a:blipFill>
          </p:spPr>
          <p:txBody>
            <a:bodyPr/>
            <a:lstStyle/>
            <a:p>
              <a:endParaRPr lang="en-US"/>
            </a:p>
          </p:txBody>
        </p:sp>
        <p:sp>
          <p:nvSpPr>
            <p:cNvPr id="11" name="Freeform 11"/>
            <p:cNvSpPr/>
            <p:nvPr/>
          </p:nvSpPr>
          <p:spPr>
            <a:xfrm>
              <a:off x="13571606" y="479948"/>
              <a:ext cx="3390900" cy="2442210"/>
            </a:xfrm>
            <a:custGeom>
              <a:avLst/>
              <a:gdLst/>
              <a:ahLst/>
              <a:cxnLst/>
              <a:rect l="l" t="t" r="r" b="b"/>
              <a:pathLst>
                <a:path w="3390900" h="2442210">
                  <a:moveTo>
                    <a:pt x="0" y="0"/>
                  </a:moveTo>
                  <a:lnTo>
                    <a:pt x="3390900" y="0"/>
                  </a:lnTo>
                  <a:lnTo>
                    <a:pt x="3390900" y="2442210"/>
                  </a:lnTo>
                  <a:lnTo>
                    <a:pt x="0" y="2442210"/>
                  </a:lnTo>
                  <a:lnTo>
                    <a:pt x="0" y="0"/>
                  </a:lnTo>
                  <a:close/>
                </a:path>
              </a:pathLst>
            </a:custGeom>
            <a:blipFill>
              <a:blip r:embed="rId7"/>
              <a:stretch>
                <a:fillRect b="-4864"/>
              </a:stretch>
            </a:blipFill>
          </p:spPr>
          <p:txBody>
            <a:bodyPr/>
            <a:lstStyle/>
            <a:p>
              <a:endParaRPr lang="en-US"/>
            </a:p>
          </p:txBody>
        </p:sp>
        <p:sp>
          <p:nvSpPr>
            <p:cNvPr id="12" name="Freeform 12"/>
            <p:cNvSpPr/>
            <p:nvPr/>
          </p:nvSpPr>
          <p:spPr>
            <a:xfrm>
              <a:off x="17648306" y="0"/>
              <a:ext cx="3409688" cy="3409688"/>
            </a:xfrm>
            <a:custGeom>
              <a:avLst/>
              <a:gdLst/>
              <a:ahLst/>
              <a:cxnLst/>
              <a:rect l="l" t="t" r="r" b="b"/>
              <a:pathLst>
                <a:path w="3409688" h="3409688">
                  <a:moveTo>
                    <a:pt x="0" y="0"/>
                  </a:moveTo>
                  <a:lnTo>
                    <a:pt x="3409689" y="0"/>
                  </a:lnTo>
                  <a:lnTo>
                    <a:pt x="3409689" y="3409688"/>
                  </a:lnTo>
                  <a:lnTo>
                    <a:pt x="0" y="3409688"/>
                  </a:lnTo>
                  <a:lnTo>
                    <a:pt x="0" y="0"/>
                  </a:lnTo>
                  <a:close/>
                </a:path>
              </a:pathLst>
            </a:custGeom>
            <a:blipFill>
              <a:blip r:embed="rId8"/>
              <a:stretch>
                <a:fillRect/>
              </a:stretch>
            </a:blipFill>
          </p:spPr>
          <p:txBody>
            <a:bodyPr/>
            <a:lstStyle/>
            <a:p>
              <a:endParaRPr lang="en-US"/>
            </a:p>
          </p:txBody>
        </p:sp>
      </p:grpSp>
      <p:sp>
        <p:nvSpPr>
          <p:cNvPr id="13" name="Freeform 13"/>
          <p:cNvSpPr/>
          <p:nvPr/>
        </p:nvSpPr>
        <p:spPr>
          <a:xfrm>
            <a:off x="2350636" y="1893540"/>
            <a:ext cx="4375785" cy="4375785"/>
          </a:xfrm>
          <a:custGeom>
            <a:avLst/>
            <a:gdLst/>
            <a:ahLst/>
            <a:cxnLst/>
            <a:rect l="l" t="t" r="r" b="b"/>
            <a:pathLst>
              <a:path w="4375785" h="4375785">
                <a:moveTo>
                  <a:pt x="0" y="0"/>
                </a:moveTo>
                <a:lnTo>
                  <a:pt x="4375786" y="0"/>
                </a:lnTo>
                <a:lnTo>
                  <a:pt x="4375786" y="4375785"/>
                </a:lnTo>
                <a:lnTo>
                  <a:pt x="0" y="4375785"/>
                </a:lnTo>
                <a:lnTo>
                  <a:pt x="0" y="0"/>
                </a:lnTo>
                <a:close/>
              </a:path>
            </a:pathLst>
          </a:custGeom>
          <a:blipFill>
            <a:blip r:embed="rId9"/>
            <a:stretch>
              <a:fillRect/>
            </a:stretch>
          </a:blipFill>
        </p:spPr>
        <p:txBody>
          <a:bodyPr/>
          <a:lstStyle/>
          <a:p>
            <a:endParaRPr lang="en-US"/>
          </a:p>
        </p:txBody>
      </p:sp>
      <p:sp>
        <p:nvSpPr>
          <p:cNvPr id="14" name="TextBox 14"/>
          <p:cNvSpPr txBox="1"/>
          <p:nvPr/>
        </p:nvSpPr>
        <p:spPr>
          <a:xfrm>
            <a:off x="7238299" y="1826865"/>
            <a:ext cx="11049701" cy="4442460"/>
          </a:xfrm>
          <a:prstGeom prst="rect">
            <a:avLst/>
          </a:prstGeom>
        </p:spPr>
        <p:txBody>
          <a:bodyPr lIns="0" tIns="0" rIns="0" bIns="0" rtlCol="0" anchor="t">
            <a:spAutoFit/>
          </a:bodyPr>
          <a:lstStyle/>
          <a:p>
            <a:pPr>
              <a:lnSpc>
                <a:spcPts val="5039"/>
              </a:lnSpc>
              <a:spcBef>
                <a:spcPct val="0"/>
              </a:spcBef>
            </a:pPr>
            <a:r>
              <a:rPr lang="en-US" sz="3599">
                <a:solidFill>
                  <a:srgbClr val="FFFFFF"/>
                </a:solidFill>
                <a:latin typeface="Arial Nova"/>
              </a:rPr>
              <a:t>Kristen Cooper</a:t>
            </a:r>
          </a:p>
          <a:p>
            <a:pPr>
              <a:lnSpc>
                <a:spcPts val="5039"/>
              </a:lnSpc>
              <a:spcBef>
                <a:spcPct val="0"/>
              </a:spcBef>
            </a:pPr>
            <a:r>
              <a:rPr lang="en-US" sz="3599">
                <a:solidFill>
                  <a:srgbClr val="FFFFFF"/>
                </a:solidFill>
                <a:latin typeface="Arial Nova Italics"/>
              </a:rPr>
              <a:t>President</a:t>
            </a:r>
          </a:p>
          <a:p>
            <a:pPr>
              <a:lnSpc>
                <a:spcPts val="5039"/>
              </a:lnSpc>
              <a:spcBef>
                <a:spcPct val="0"/>
              </a:spcBef>
            </a:pPr>
            <a:endParaRPr lang="en-US" sz="3599">
              <a:solidFill>
                <a:srgbClr val="FFFFFF"/>
              </a:solidFill>
              <a:latin typeface="Arial Nova Italics"/>
            </a:endParaRPr>
          </a:p>
          <a:p>
            <a:pPr>
              <a:lnSpc>
                <a:spcPts val="5039"/>
              </a:lnSpc>
              <a:spcBef>
                <a:spcPct val="0"/>
              </a:spcBef>
            </a:pPr>
            <a:r>
              <a:rPr lang="en-US" sz="3599">
                <a:solidFill>
                  <a:srgbClr val="FFFFFF"/>
                </a:solidFill>
                <a:latin typeface="Arial Nova"/>
              </a:rPr>
              <a:t>Social Security and Retirement Planning Courses</a:t>
            </a:r>
          </a:p>
          <a:p>
            <a:pPr>
              <a:lnSpc>
                <a:spcPts val="5039"/>
              </a:lnSpc>
              <a:spcBef>
                <a:spcPct val="0"/>
              </a:spcBef>
            </a:pPr>
            <a:r>
              <a:rPr lang="en-US" sz="3599">
                <a:solidFill>
                  <a:srgbClr val="FFFFFF"/>
                </a:solidFill>
                <a:latin typeface="Arial Nova"/>
              </a:rPr>
              <a:t>National Social Security Advisor (NSSA®)</a:t>
            </a:r>
          </a:p>
          <a:p>
            <a:pPr>
              <a:lnSpc>
                <a:spcPts val="5039"/>
              </a:lnSpc>
              <a:spcBef>
                <a:spcPct val="0"/>
              </a:spcBef>
            </a:pPr>
            <a:r>
              <a:rPr lang="en-US" sz="3599">
                <a:solidFill>
                  <a:srgbClr val="FFFFFF"/>
                </a:solidFill>
                <a:latin typeface="Arial Nova"/>
              </a:rPr>
              <a:t>Tax-free Retirement Strategist</a:t>
            </a:r>
          </a:p>
          <a:p>
            <a:pPr>
              <a:lnSpc>
                <a:spcPts val="5039"/>
              </a:lnSpc>
              <a:spcBef>
                <a:spcPct val="0"/>
              </a:spcBef>
            </a:pPr>
            <a:r>
              <a:rPr lang="en-US" sz="3599">
                <a:solidFill>
                  <a:srgbClr val="FFFFFF"/>
                </a:solidFill>
                <a:latin typeface="Arial Nova"/>
              </a:rPr>
              <a:t>Weekly Radio Shows</a:t>
            </a:r>
          </a:p>
        </p:txBody>
      </p:sp>
      <p:grpSp>
        <p:nvGrpSpPr>
          <p:cNvPr id="15" name="Group 15"/>
          <p:cNvGrpSpPr/>
          <p:nvPr/>
        </p:nvGrpSpPr>
        <p:grpSpPr>
          <a:xfrm>
            <a:off x="-307829" y="0"/>
            <a:ext cx="18595829" cy="1582871"/>
            <a:chOff x="0" y="0"/>
            <a:chExt cx="4897667" cy="416888"/>
          </a:xfrm>
        </p:grpSpPr>
        <p:sp>
          <p:nvSpPr>
            <p:cNvPr id="16" name="Freeform 16"/>
            <p:cNvSpPr/>
            <p:nvPr/>
          </p:nvSpPr>
          <p:spPr>
            <a:xfrm>
              <a:off x="0" y="0"/>
              <a:ext cx="4897667" cy="416888"/>
            </a:xfrm>
            <a:custGeom>
              <a:avLst/>
              <a:gdLst/>
              <a:ahLst/>
              <a:cxnLst/>
              <a:rect l="l" t="t" r="r" b="b"/>
              <a:pathLst>
                <a:path w="4897667" h="416888">
                  <a:moveTo>
                    <a:pt x="0" y="0"/>
                  </a:moveTo>
                  <a:lnTo>
                    <a:pt x="4897667" y="0"/>
                  </a:lnTo>
                  <a:lnTo>
                    <a:pt x="4897667" y="416888"/>
                  </a:lnTo>
                  <a:lnTo>
                    <a:pt x="0" y="416888"/>
                  </a:lnTo>
                  <a:close/>
                </a:path>
              </a:pathLst>
            </a:custGeom>
            <a:solidFill>
              <a:srgbClr val="F5FCFD">
                <a:alpha val="33725"/>
              </a:srgbClr>
            </a:solidFill>
          </p:spPr>
          <p:txBody>
            <a:bodyPr/>
            <a:lstStyle/>
            <a:p>
              <a:endParaRPr lang="en-US"/>
            </a:p>
          </p:txBody>
        </p:sp>
        <p:sp>
          <p:nvSpPr>
            <p:cNvPr id="17" name="TextBox 17"/>
            <p:cNvSpPr txBox="1"/>
            <p:nvPr/>
          </p:nvSpPr>
          <p:spPr>
            <a:xfrm>
              <a:off x="0" y="-57150"/>
              <a:ext cx="4897667" cy="474038"/>
            </a:xfrm>
            <a:prstGeom prst="rect">
              <a:avLst/>
            </a:prstGeom>
          </p:spPr>
          <p:txBody>
            <a:bodyPr lIns="50800" tIns="50800" rIns="50800" bIns="50800" rtlCol="0" anchor="ctr"/>
            <a:lstStyle/>
            <a:p>
              <a:pPr algn="ctr">
                <a:lnSpc>
                  <a:spcPts val="3640"/>
                </a:lnSpc>
              </a:pPr>
              <a:endParaRPr/>
            </a:p>
          </p:txBody>
        </p:sp>
      </p:grpSp>
      <p:sp>
        <p:nvSpPr>
          <p:cNvPr id="18" name="Freeform 18"/>
          <p:cNvSpPr/>
          <p:nvPr/>
        </p:nvSpPr>
        <p:spPr>
          <a:xfrm>
            <a:off x="6585109" y="-2223589"/>
            <a:ext cx="5117783" cy="5117783"/>
          </a:xfrm>
          <a:custGeom>
            <a:avLst/>
            <a:gdLst/>
            <a:ahLst/>
            <a:cxnLst/>
            <a:rect l="l" t="t" r="r" b="b"/>
            <a:pathLst>
              <a:path w="5117783" h="5117783">
                <a:moveTo>
                  <a:pt x="0" y="0"/>
                </a:moveTo>
                <a:lnTo>
                  <a:pt x="5117782" y="0"/>
                </a:lnTo>
                <a:lnTo>
                  <a:pt x="5117782" y="5117782"/>
                </a:lnTo>
                <a:lnTo>
                  <a:pt x="0" y="5117782"/>
                </a:lnTo>
                <a:lnTo>
                  <a:pt x="0" y="0"/>
                </a:lnTo>
                <a:close/>
              </a:path>
            </a:pathLst>
          </a:custGeom>
          <a:blipFill>
            <a:blip r:embed="rId10">
              <a:alphaModFix amt="38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9"/>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000000"/>
                </a:solidFill>
                <a:latin typeface="Canva Sans"/>
              </a:rPr>
              <a:t>© 2023 Plan Wise. All Right Reserved.</a:t>
            </a:r>
          </a:p>
        </p:txBody>
      </p:sp>
      <p:sp>
        <p:nvSpPr>
          <p:cNvPr id="20" name="Freeform 20"/>
          <p:cNvSpPr/>
          <p:nvPr/>
        </p:nvSpPr>
        <p:spPr>
          <a:xfrm>
            <a:off x="5077641" y="3768"/>
            <a:ext cx="8132718" cy="1579103"/>
          </a:xfrm>
          <a:custGeom>
            <a:avLst/>
            <a:gdLst/>
            <a:ahLst/>
            <a:cxnLst/>
            <a:rect l="l" t="t" r="r" b="b"/>
            <a:pathLst>
              <a:path w="8132718" h="1579103">
                <a:moveTo>
                  <a:pt x="0" y="0"/>
                </a:moveTo>
                <a:lnTo>
                  <a:pt x="8132718" y="0"/>
                </a:lnTo>
                <a:lnTo>
                  <a:pt x="8132718" y="1579103"/>
                </a:lnTo>
                <a:lnTo>
                  <a:pt x="0" y="1579103"/>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290824" y="2219432"/>
            <a:ext cx="6581648" cy="6581648"/>
          </a:xfrm>
          <a:custGeom>
            <a:avLst/>
            <a:gdLst/>
            <a:ahLst/>
            <a:cxnLst/>
            <a:rect l="l" t="t" r="r" b="b"/>
            <a:pathLst>
              <a:path w="6581648" h="6581648">
                <a:moveTo>
                  <a:pt x="0" y="0"/>
                </a:moveTo>
                <a:lnTo>
                  <a:pt x="6581648" y="0"/>
                </a:lnTo>
                <a:lnTo>
                  <a:pt x="6581648" y="6581649"/>
                </a:lnTo>
                <a:lnTo>
                  <a:pt x="0" y="6581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778027" y="6729647"/>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AutoShape 4"/>
          <p:cNvSpPr/>
          <p:nvPr/>
        </p:nvSpPr>
        <p:spPr>
          <a:xfrm>
            <a:off x="3709675" y="5554961"/>
            <a:ext cx="10632666" cy="0"/>
          </a:xfrm>
          <a:prstGeom prst="line">
            <a:avLst/>
          </a:prstGeom>
          <a:ln w="38100" cap="flat">
            <a:solidFill>
              <a:srgbClr val="FFFFFF"/>
            </a:solidFill>
            <a:prstDash val="solid"/>
            <a:headEnd type="none" w="sm" len="sm"/>
            <a:tailEnd type="none" w="sm" len="sm"/>
          </a:ln>
        </p:spPr>
        <p:txBody>
          <a:bodyPr/>
          <a:lstStyle/>
          <a:p>
            <a:endParaRPr lang="en-US"/>
          </a:p>
        </p:txBody>
      </p:sp>
      <p:sp>
        <p:nvSpPr>
          <p:cNvPr id="5" name="AutoShape 5"/>
          <p:cNvSpPr/>
          <p:nvPr/>
        </p:nvSpPr>
        <p:spPr>
          <a:xfrm flipH="1">
            <a:off x="9144000" y="2308841"/>
            <a:ext cx="19050" cy="7371812"/>
          </a:xfrm>
          <a:prstGeom prst="line">
            <a:avLst/>
          </a:prstGeom>
          <a:ln w="38100" cap="flat">
            <a:solidFill>
              <a:srgbClr val="FFFFFF"/>
            </a:solidFill>
            <a:prstDash val="solid"/>
            <a:headEnd type="none" w="sm" len="sm"/>
            <a:tailEnd type="none" w="sm" len="sm"/>
          </a:ln>
        </p:spPr>
        <p:txBody>
          <a:bodyPr/>
          <a:lstStyle/>
          <a:p>
            <a:endParaRPr lang="en-US"/>
          </a:p>
        </p:txBody>
      </p:sp>
      <p:sp>
        <p:nvSpPr>
          <p:cNvPr id="6" name="Freeform 6"/>
          <p:cNvSpPr/>
          <p:nvPr/>
        </p:nvSpPr>
        <p:spPr>
          <a:xfrm>
            <a:off x="5297368" y="2147696"/>
            <a:ext cx="1840088" cy="1840088"/>
          </a:xfrm>
          <a:custGeom>
            <a:avLst/>
            <a:gdLst/>
            <a:ahLst/>
            <a:cxnLst/>
            <a:rect l="l" t="t" r="r" b="b"/>
            <a:pathLst>
              <a:path w="1840088" h="1840088">
                <a:moveTo>
                  <a:pt x="0" y="0"/>
                </a:moveTo>
                <a:lnTo>
                  <a:pt x="1840088" y="0"/>
                </a:lnTo>
                <a:lnTo>
                  <a:pt x="1840088" y="1840088"/>
                </a:lnTo>
                <a:lnTo>
                  <a:pt x="0" y="1840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144727" y="2128542"/>
            <a:ext cx="1838325" cy="1859241"/>
          </a:xfrm>
          <a:custGeom>
            <a:avLst/>
            <a:gdLst/>
            <a:ahLst/>
            <a:cxnLst/>
            <a:rect l="l" t="t" r="r" b="b"/>
            <a:pathLst>
              <a:path w="1838325" h="1859241">
                <a:moveTo>
                  <a:pt x="0" y="0"/>
                </a:moveTo>
                <a:lnTo>
                  <a:pt x="1838325" y="0"/>
                </a:lnTo>
                <a:lnTo>
                  <a:pt x="1838325" y="1859242"/>
                </a:lnTo>
                <a:lnTo>
                  <a:pt x="0" y="18592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5299131" y="6059919"/>
            <a:ext cx="1838325" cy="1633811"/>
          </a:xfrm>
          <a:custGeom>
            <a:avLst/>
            <a:gdLst/>
            <a:ahLst/>
            <a:cxnLst/>
            <a:rect l="l" t="t" r="r" b="b"/>
            <a:pathLst>
              <a:path w="1838325" h="1633811">
                <a:moveTo>
                  <a:pt x="0" y="0"/>
                </a:moveTo>
                <a:lnTo>
                  <a:pt x="1838325" y="0"/>
                </a:lnTo>
                <a:lnTo>
                  <a:pt x="1838325" y="1633811"/>
                </a:lnTo>
                <a:lnTo>
                  <a:pt x="0" y="1633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3683601" y="166270"/>
            <a:ext cx="10214595" cy="1203313"/>
          </a:xfrm>
          <a:prstGeom prst="rect">
            <a:avLst/>
          </a:prstGeom>
        </p:spPr>
        <p:txBody>
          <a:bodyPr lIns="0" tIns="0" rIns="0" bIns="0" rtlCol="0" anchor="t">
            <a:spAutoFit/>
          </a:bodyPr>
          <a:lstStyle/>
          <a:p>
            <a:pPr algn="ctr">
              <a:lnSpc>
                <a:spcPts val="9800"/>
              </a:lnSpc>
            </a:pPr>
            <a:r>
              <a:rPr lang="en-US" sz="7000">
                <a:solidFill>
                  <a:srgbClr val="FFFFFF"/>
                </a:solidFill>
                <a:latin typeface="Canva Sans Bold"/>
              </a:rPr>
              <a:t>Qualified Plan Dilemma</a:t>
            </a:r>
          </a:p>
        </p:txBody>
      </p:sp>
      <p:sp>
        <p:nvSpPr>
          <p:cNvPr id="10" name="TextBox 10"/>
          <p:cNvSpPr txBox="1"/>
          <p:nvPr/>
        </p:nvSpPr>
        <p:spPr>
          <a:xfrm>
            <a:off x="3772825" y="4446632"/>
            <a:ext cx="4889174" cy="481330"/>
          </a:xfrm>
          <a:prstGeom prst="rect">
            <a:avLst/>
          </a:prstGeom>
        </p:spPr>
        <p:txBody>
          <a:bodyPr lIns="0" tIns="0" rIns="0" bIns="0" rtlCol="0" anchor="t">
            <a:spAutoFit/>
          </a:bodyPr>
          <a:lstStyle/>
          <a:p>
            <a:pPr algn="ctr">
              <a:lnSpc>
                <a:spcPts val="3919"/>
              </a:lnSpc>
            </a:pPr>
            <a:r>
              <a:rPr lang="en-US" sz="2799">
                <a:solidFill>
                  <a:srgbClr val="FFFFFF"/>
                </a:solidFill>
                <a:latin typeface="Canva Sans Bold"/>
              </a:rPr>
              <a:t>National debt: $33 Trillion</a:t>
            </a:r>
          </a:p>
        </p:txBody>
      </p:sp>
      <p:sp>
        <p:nvSpPr>
          <p:cNvPr id="11" name="TextBox 11"/>
          <p:cNvSpPr txBox="1"/>
          <p:nvPr/>
        </p:nvSpPr>
        <p:spPr>
          <a:xfrm>
            <a:off x="9529791" y="4369564"/>
            <a:ext cx="5068198" cy="976630"/>
          </a:xfrm>
          <a:prstGeom prst="rect">
            <a:avLst/>
          </a:prstGeom>
        </p:spPr>
        <p:txBody>
          <a:bodyPr lIns="0" tIns="0" rIns="0" bIns="0" rtlCol="0" anchor="t">
            <a:spAutoFit/>
          </a:bodyPr>
          <a:lstStyle/>
          <a:p>
            <a:pPr algn="ctr">
              <a:lnSpc>
                <a:spcPts val="3919"/>
              </a:lnSpc>
            </a:pPr>
            <a:r>
              <a:rPr lang="en-US" sz="2799">
                <a:solidFill>
                  <a:srgbClr val="FFFFFF"/>
                </a:solidFill>
                <a:latin typeface="Canva Sans Bold"/>
              </a:rPr>
              <a:t>Debt to GDP: 120%</a:t>
            </a:r>
          </a:p>
          <a:p>
            <a:pPr algn="ctr">
              <a:lnSpc>
                <a:spcPts val="3919"/>
              </a:lnSpc>
            </a:pPr>
            <a:r>
              <a:rPr lang="en-US" sz="2799">
                <a:solidFill>
                  <a:srgbClr val="FFFFFF"/>
                </a:solidFill>
                <a:latin typeface="Canva Sans Bold"/>
              </a:rPr>
              <a:t>By 2053: 195%</a:t>
            </a:r>
          </a:p>
        </p:txBody>
      </p:sp>
      <p:sp>
        <p:nvSpPr>
          <p:cNvPr id="12" name="TextBox 12"/>
          <p:cNvSpPr txBox="1"/>
          <p:nvPr/>
        </p:nvSpPr>
        <p:spPr>
          <a:xfrm>
            <a:off x="3427666" y="8034572"/>
            <a:ext cx="5579492" cy="1471930"/>
          </a:xfrm>
          <a:prstGeom prst="rect">
            <a:avLst/>
          </a:prstGeom>
        </p:spPr>
        <p:txBody>
          <a:bodyPr lIns="0" tIns="0" rIns="0" bIns="0" rtlCol="0" anchor="t">
            <a:spAutoFit/>
          </a:bodyPr>
          <a:lstStyle/>
          <a:p>
            <a:pPr algn="ctr">
              <a:lnSpc>
                <a:spcPts val="3919"/>
              </a:lnSpc>
            </a:pPr>
            <a:r>
              <a:rPr lang="en-US" sz="2799">
                <a:solidFill>
                  <a:srgbClr val="FFFFFF"/>
                </a:solidFill>
                <a:latin typeface="Canva Sans"/>
              </a:rPr>
              <a:t>Social Security and Medicare set to experience serious cash deficits.</a:t>
            </a:r>
          </a:p>
        </p:txBody>
      </p:sp>
      <p:sp>
        <p:nvSpPr>
          <p:cNvPr id="13" name="TextBox 13"/>
          <p:cNvSpPr txBox="1"/>
          <p:nvPr/>
        </p:nvSpPr>
        <p:spPr>
          <a:xfrm>
            <a:off x="9274144" y="8141405"/>
            <a:ext cx="5579492" cy="976630"/>
          </a:xfrm>
          <a:prstGeom prst="rect">
            <a:avLst/>
          </a:prstGeom>
        </p:spPr>
        <p:txBody>
          <a:bodyPr lIns="0" tIns="0" rIns="0" bIns="0" rtlCol="0" anchor="t">
            <a:spAutoFit/>
          </a:bodyPr>
          <a:lstStyle/>
          <a:p>
            <a:pPr algn="ctr">
              <a:lnSpc>
                <a:spcPts val="3919"/>
              </a:lnSpc>
            </a:pPr>
            <a:r>
              <a:rPr lang="en-US" sz="2799">
                <a:solidFill>
                  <a:srgbClr val="FFFFFF"/>
                </a:solidFill>
                <a:latin typeface="Canva Sans"/>
              </a:rPr>
              <a:t>$37 Trillion reside in qualified plans...</a:t>
            </a:r>
          </a:p>
        </p:txBody>
      </p:sp>
      <p:sp>
        <p:nvSpPr>
          <p:cNvPr id="14" name="Freeform 14"/>
          <p:cNvSpPr/>
          <p:nvPr/>
        </p:nvSpPr>
        <p:spPr>
          <a:xfrm>
            <a:off x="11057686" y="5870621"/>
            <a:ext cx="2012407" cy="2012407"/>
          </a:xfrm>
          <a:custGeom>
            <a:avLst/>
            <a:gdLst/>
            <a:ahLst/>
            <a:cxnLst/>
            <a:rect l="l" t="t" r="r" b="b"/>
            <a:pathLst>
              <a:path w="2012407" h="2012407">
                <a:moveTo>
                  <a:pt x="0" y="0"/>
                </a:moveTo>
                <a:lnTo>
                  <a:pt x="2012407" y="0"/>
                </a:lnTo>
                <a:lnTo>
                  <a:pt x="2012407" y="2012407"/>
                </a:lnTo>
                <a:lnTo>
                  <a:pt x="0" y="20124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5" name="Group 15"/>
          <p:cNvGrpSpPr/>
          <p:nvPr/>
        </p:nvGrpSpPr>
        <p:grpSpPr>
          <a:xfrm>
            <a:off x="9529791" y="5764511"/>
            <a:ext cx="5068198" cy="3741992"/>
            <a:chOff x="0" y="0"/>
            <a:chExt cx="1334834" cy="985545"/>
          </a:xfrm>
        </p:grpSpPr>
        <p:sp>
          <p:nvSpPr>
            <p:cNvPr id="16" name="Freeform 16"/>
            <p:cNvSpPr/>
            <p:nvPr/>
          </p:nvSpPr>
          <p:spPr>
            <a:xfrm>
              <a:off x="0" y="0"/>
              <a:ext cx="1334834" cy="985545"/>
            </a:xfrm>
            <a:custGeom>
              <a:avLst/>
              <a:gdLst/>
              <a:ahLst/>
              <a:cxnLst/>
              <a:rect l="l" t="t" r="r" b="b"/>
              <a:pathLst>
                <a:path w="1334834" h="985545">
                  <a:moveTo>
                    <a:pt x="0" y="0"/>
                  </a:moveTo>
                  <a:lnTo>
                    <a:pt x="1334834" y="0"/>
                  </a:lnTo>
                  <a:lnTo>
                    <a:pt x="1334834" y="985545"/>
                  </a:lnTo>
                  <a:lnTo>
                    <a:pt x="0" y="985545"/>
                  </a:lnTo>
                  <a:close/>
                </a:path>
              </a:pathLst>
            </a:custGeom>
            <a:solidFill>
              <a:srgbClr val="000000">
                <a:alpha val="83922"/>
              </a:srgbClr>
            </a:solidFill>
          </p:spPr>
          <p:txBody>
            <a:bodyPr/>
            <a:lstStyle/>
            <a:p>
              <a:endParaRPr lang="en-US"/>
            </a:p>
          </p:txBody>
        </p:sp>
        <p:sp>
          <p:nvSpPr>
            <p:cNvPr id="17" name="TextBox 17"/>
            <p:cNvSpPr txBox="1"/>
            <p:nvPr/>
          </p:nvSpPr>
          <p:spPr>
            <a:xfrm>
              <a:off x="0" y="-57150"/>
              <a:ext cx="1334834" cy="1042695"/>
            </a:xfrm>
            <a:prstGeom prst="rect">
              <a:avLst/>
            </a:prstGeom>
          </p:spPr>
          <p:txBody>
            <a:bodyPr lIns="50800" tIns="50800" rIns="50800" bIns="50800" rtlCol="0" anchor="ctr"/>
            <a:lstStyle/>
            <a:p>
              <a:pPr algn="ctr">
                <a:lnSpc>
                  <a:spcPts val="3640"/>
                </a:lnSpc>
              </a:pPr>
              <a:endParaRPr/>
            </a:p>
          </p:txBody>
        </p:sp>
      </p:grpSp>
      <p:grpSp>
        <p:nvGrpSpPr>
          <p:cNvPr id="18" name="Group 18"/>
          <p:cNvGrpSpPr/>
          <p:nvPr/>
        </p:nvGrpSpPr>
        <p:grpSpPr>
          <a:xfrm>
            <a:off x="3290824" y="5822735"/>
            <a:ext cx="5716334" cy="3741992"/>
            <a:chOff x="0" y="0"/>
            <a:chExt cx="1505537" cy="985545"/>
          </a:xfrm>
        </p:grpSpPr>
        <p:sp>
          <p:nvSpPr>
            <p:cNvPr id="19" name="Freeform 19"/>
            <p:cNvSpPr/>
            <p:nvPr/>
          </p:nvSpPr>
          <p:spPr>
            <a:xfrm>
              <a:off x="0" y="0"/>
              <a:ext cx="1505536" cy="985545"/>
            </a:xfrm>
            <a:custGeom>
              <a:avLst/>
              <a:gdLst/>
              <a:ahLst/>
              <a:cxnLst/>
              <a:rect l="l" t="t" r="r" b="b"/>
              <a:pathLst>
                <a:path w="1505536" h="985545">
                  <a:moveTo>
                    <a:pt x="0" y="0"/>
                  </a:moveTo>
                  <a:lnTo>
                    <a:pt x="1505536" y="0"/>
                  </a:lnTo>
                  <a:lnTo>
                    <a:pt x="1505536" y="985545"/>
                  </a:lnTo>
                  <a:lnTo>
                    <a:pt x="0" y="985545"/>
                  </a:lnTo>
                  <a:close/>
                </a:path>
              </a:pathLst>
            </a:custGeom>
            <a:solidFill>
              <a:srgbClr val="000000">
                <a:alpha val="83922"/>
              </a:srgbClr>
            </a:solidFill>
          </p:spPr>
          <p:txBody>
            <a:bodyPr/>
            <a:lstStyle/>
            <a:p>
              <a:endParaRPr lang="en-US"/>
            </a:p>
          </p:txBody>
        </p:sp>
        <p:sp>
          <p:nvSpPr>
            <p:cNvPr id="20" name="TextBox 20"/>
            <p:cNvSpPr txBox="1"/>
            <p:nvPr/>
          </p:nvSpPr>
          <p:spPr>
            <a:xfrm>
              <a:off x="0" y="-57150"/>
              <a:ext cx="1505537" cy="1042695"/>
            </a:xfrm>
            <a:prstGeom prst="rect">
              <a:avLst/>
            </a:prstGeom>
          </p:spPr>
          <p:txBody>
            <a:bodyPr lIns="50800" tIns="50800" rIns="50800" bIns="50800" rtlCol="0" anchor="ctr"/>
            <a:lstStyle/>
            <a:p>
              <a:pPr algn="ctr">
                <a:lnSpc>
                  <a:spcPts val="3640"/>
                </a:lnSpc>
              </a:pPr>
              <a:endParaRPr/>
            </a:p>
          </p:txBody>
        </p:sp>
      </p:grpSp>
      <p:sp>
        <p:nvSpPr>
          <p:cNvPr id="21" name="TextBox 21"/>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290824" y="2219432"/>
            <a:ext cx="6581648" cy="6581648"/>
          </a:xfrm>
          <a:custGeom>
            <a:avLst/>
            <a:gdLst/>
            <a:ahLst/>
            <a:cxnLst/>
            <a:rect l="l" t="t" r="r" b="b"/>
            <a:pathLst>
              <a:path w="6581648" h="6581648">
                <a:moveTo>
                  <a:pt x="0" y="0"/>
                </a:moveTo>
                <a:lnTo>
                  <a:pt x="6581648" y="0"/>
                </a:lnTo>
                <a:lnTo>
                  <a:pt x="6581648" y="6581649"/>
                </a:lnTo>
                <a:lnTo>
                  <a:pt x="0" y="6581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778027" y="6729647"/>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AutoShape 4"/>
          <p:cNvSpPr/>
          <p:nvPr/>
        </p:nvSpPr>
        <p:spPr>
          <a:xfrm>
            <a:off x="3709675" y="5554961"/>
            <a:ext cx="10632666" cy="0"/>
          </a:xfrm>
          <a:prstGeom prst="line">
            <a:avLst/>
          </a:prstGeom>
          <a:ln w="38100" cap="flat">
            <a:solidFill>
              <a:srgbClr val="FFFFFF"/>
            </a:solidFill>
            <a:prstDash val="solid"/>
            <a:headEnd type="none" w="sm" len="sm"/>
            <a:tailEnd type="none" w="sm" len="sm"/>
          </a:ln>
        </p:spPr>
        <p:txBody>
          <a:bodyPr/>
          <a:lstStyle/>
          <a:p>
            <a:endParaRPr lang="en-US"/>
          </a:p>
        </p:txBody>
      </p:sp>
      <p:sp>
        <p:nvSpPr>
          <p:cNvPr id="5" name="AutoShape 5"/>
          <p:cNvSpPr/>
          <p:nvPr/>
        </p:nvSpPr>
        <p:spPr>
          <a:xfrm flipH="1">
            <a:off x="9144000" y="2308841"/>
            <a:ext cx="19050" cy="7371812"/>
          </a:xfrm>
          <a:prstGeom prst="line">
            <a:avLst/>
          </a:prstGeom>
          <a:ln w="38100" cap="flat">
            <a:solidFill>
              <a:srgbClr val="FFFFFF"/>
            </a:solidFill>
            <a:prstDash val="solid"/>
            <a:headEnd type="none" w="sm" len="sm"/>
            <a:tailEnd type="none" w="sm" len="sm"/>
          </a:ln>
        </p:spPr>
        <p:txBody>
          <a:bodyPr/>
          <a:lstStyle/>
          <a:p>
            <a:endParaRPr lang="en-US"/>
          </a:p>
        </p:txBody>
      </p:sp>
      <p:sp>
        <p:nvSpPr>
          <p:cNvPr id="6" name="Freeform 6"/>
          <p:cNvSpPr/>
          <p:nvPr/>
        </p:nvSpPr>
        <p:spPr>
          <a:xfrm>
            <a:off x="5297368" y="2147696"/>
            <a:ext cx="1840088" cy="1840088"/>
          </a:xfrm>
          <a:custGeom>
            <a:avLst/>
            <a:gdLst/>
            <a:ahLst/>
            <a:cxnLst/>
            <a:rect l="l" t="t" r="r" b="b"/>
            <a:pathLst>
              <a:path w="1840088" h="1840088">
                <a:moveTo>
                  <a:pt x="0" y="0"/>
                </a:moveTo>
                <a:lnTo>
                  <a:pt x="1840088" y="0"/>
                </a:lnTo>
                <a:lnTo>
                  <a:pt x="1840088" y="1840088"/>
                </a:lnTo>
                <a:lnTo>
                  <a:pt x="0" y="1840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144727" y="2128542"/>
            <a:ext cx="1838325" cy="1859241"/>
          </a:xfrm>
          <a:custGeom>
            <a:avLst/>
            <a:gdLst/>
            <a:ahLst/>
            <a:cxnLst/>
            <a:rect l="l" t="t" r="r" b="b"/>
            <a:pathLst>
              <a:path w="1838325" h="1859241">
                <a:moveTo>
                  <a:pt x="0" y="0"/>
                </a:moveTo>
                <a:lnTo>
                  <a:pt x="1838325" y="0"/>
                </a:lnTo>
                <a:lnTo>
                  <a:pt x="1838325" y="1859242"/>
                </a:lnTo>
                <a:lnTo>
                  <a:pt x="0" y="18592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5299131" y="6059919"/>
            <a:ext cx="1838325" cy="1633811"/>
          </a:xfrm>
          <a:custGeom>
            <a:avLst/>
            <a:gdLst/>
            <a:ahLst/>
            <a:cxnLst/>
            <a:rect l="l" t="t" r="r" b="b"/>
            <a:pathLst>
              <a:path w="1838325" h="1633811">
                <a:moveTo>
                  <a:pt x="0" y="0"/>
                </a:moveTo>
                <a:lnTo>
                  <a:pt x="1838325" y="0"/>
                </a:lnTo>
                <a:lnTo>
                  <a:pt x="1838325" y="1633811"/>
                </a:lnTo>
                <a:lnTo>
                  <a:pt x="0" y="1633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3683601" y="166270"/>
            <a:ext cx="10214595" cy="1203313"/>
          </a:xfrm>
          <a:prstGeom prst="rect">
            <a:avLst/>
          </a:prstGeom>
        </p:spPr>
        <p:txBody>
          <a:bodyPr lIns="0" tIns="0" rIns="0" bIns="0" rtlCol="0" anchor="t">
            <a:spAutoFit/>
          </a:bodyPr>
          <a:lstStyle/>
          <a:p>
            <a:pPr algn="ctr">
              <a:lnSpc>
                <a:spcPts val="9800"/>
              </a:lnSpc>
            </a:pPr>
            <a:r>
              <a:rPr lang="en-US" sz="7000">
                <a:solidFill>
                  <a:srgbClr val="FFFFFF"/>
                </a:solidFill>
                <a:latin typeface="Canva Sans Bold"/>
              </a:rPr>
              <a:t>Qualified Plan Dilemma</a:t>
            </a:r>
          </a:p>
        </p:txBody>
      </p:sp>
      <p:sp>
        <p:nvSpPr>
          <p:cNvPr id="10" name="TextBox 10"/>
          <p:cNvSpPr txBox="1"/>
          <p:nvPr/>
        </p:nvSpPr>
        <p:spPr>
          <a:xfrm>
            <a:off x="3772825" y="4446632"/>
            <a:ext cx="4889174" cy="481330"/>
          </a:xfrm>
          <a:prstGeom prst="rect">
            <a:avLst/>
          </a:prstGeom>
        </p:spPr>
        <p:txBody>
          <a:bodyPr lIns="0" tIns="0" rIns="0" bIns="0" rtlCol="0" anchor="t">
            <a:spAutoFit/>
          </a:bodyPr>
          <a:lstStyle/>
          <a:p>
            <a:pPr algn="ctr">
              <a:lnSpc>
                <a:spcPts val="3919"/>
              </a:lnSpc>
            </a:pPr>
            <a:r>
              <a:rPr lang="en-US" sz="2799">
                <a:solidFill>
                  <a:srgbClr val="FFFFFF"/>
                </a:solidFill>
                <a:latin typeface="Canva Sans Bold"/>
              </a:rPr>
              <a:t>National debt: $33 Trillion</a:t>
            </a:r>
          </a:p>
        </p:txBody>
      </p:sp>
      <p:sp>
        <p:nvSpPr>
          <p:cNvPr id="11" name="TextBox 11"/>
          <p:cNvSpPr txBox="1"/>
          <p:nvPr/>
        </p:nvSpPr>
        <p:spPr>
          <a:xfrm>
            <a:off x="9529791" y="4369564"/>
            <a:ext cx="5068198" cy="976630"/>
          </a:xfrm>
          <a:prstGeom prst="rect">
            <a:avLst/>
          </a:prstGeom>
        </p:spPr>
        <p:txBody>
          <a:bodyPr lIns="0" tIns="0" rIns="0" bIns="0" rtlCol="0" anchor="t">
            <a:spAutoFit/>
          </a:bodyPr>
          <a:lstStyle/>
          <a:p>
            <a:pPr algn="ctr">
              <a:lnSpc>
                <a:spcPts val="3919"/>
              </a:lnSpc>
            </a:pPr>
            <a:r>
              <a:rPr lang="en-US" sz="2799">
                <a:solidFill>
                  <a:srgbClr val="FFFFFF"/>
                </a:solidFill>
                <a:latin typeface="Canva Sans Bold"/>
              </a:rPr>
              <a:t>Debt to GDP: 120%</a:t>
            </a:r>
          </a:p>
          <a:p>
            <a:pPr algn="ctr">
              <a:lnSpc>
                <a:spcPts val="3919"/>
              </a:lnSpc>
            </a:pPr>
            <a:r>
              <a:rPr lang="en-US" sz="2799">
                <a:solidFill>
                  <a:srgbClr val="FFFFFF"/>
                </a:solidFill>
                <a:latin typeface="Canva Sans Bold"/>
              </a:rPr>
              <a:t>By 2053: 195%</a:t>
            </a:r>
          </a:p>
        </p:txBody>
      </p:sp>
      <p:sp>
        <p:nvSpPr>
          <p:cNvPr id="12" name="TextBox 12"/>
          <p:cNvSpPr txBox="1"/>
          <p:nvPr/>
        </p:nvSpPr>
        <p:spPr>
          <a:xfrm>
            <a:off x="3427666" y="8034572"/>
            <a:ext cx="5579492" cy="1471930"/>
          </a:xfrm>
          <a:prstGeom prst="rect">
            <a:avLst/>
          </a:prstGeom>
        </p:spPr>
        <p:txBody>
          <a:bodyPr lIns="0" tIns="0" rIns="0" bIns="0" rtlCol="0" anchor="t">
            <a:spAutoFit/>
          </a:bodyPr>
          <a:lstStyle/>
          <a:p>
            <a:pPr algn="ctr">
              <a:lnSpc>
                <a:spcPts val="3919"/>
              </a:lnSpc>
            </a:pPr>
            <a:r>
              <a:rPr lang="en-US" sz="2799">
                <a:solidFill>
                  <a:srgbClr val="FFFFFF"/>
                </a:solidFill>
                <a:latin typeface="Canva Sans Bold"/>
              </a:rPr>
              <a:t>Social Security and Medicare set to experience serious cash deficits.</a:t>
            </a:r>
          </a:p>
        </p:txBody>
      </p:sp>
      <p:sp>
        <p:nvSpPr>
          <p:cNvPr id="13" name="TextBox 13"/>
          <p:cNvSpPr txBox="1"/>
          <p:nvPr/>
        </p:nvSpPr>
        <p:spPr>
          <a:xfrm>
            <a:off x="9274144" y="8141405"/>
            <a:ext cx="5579492" cy="976630"/>
          </a:xfrm>
          <a:prstGeom prst="rect">
            <a:avLst/>
          </a:prstGeom>
        </p:spPr>
        <p:txBody>
          <a:bodyPr lIns="0" tIns="0" rIns="0" bIns="0" rtlCol="0" anchor="t">
            <a:spAutoFit/>
          </a:bodyPr>
          <a:lstStyle/>
          <a:p>
            <a:pPr algn="ctr">
              <a:lnSpc>
                <a:spcPts val="3919"/>
              </a:lnSpc>
            </a:pPr>
            <a:r>
              <a:rPr lang="en-US" sz="2799">
                <a:solidFill>
                  <a:srgbClr val="FFFFFF"/>
                </a:solidFill>
                <a:latin typeface="Canva Sans"/>
              </a:rPr>
              <a:t>$37 Trillion reside in qualified plans...</a:t>
            </a:r>
          </a:p>
        </p:txBody>
      </p:sp>
      <p:sp>
        <p:nvSpPr>
          <p:cNvPr id="14" name="Freeform 14"/>
          <p:cNvSpPr/>
          <p:nvPr/>
        </p:nvSpPr>
        <p:spPr>
          <a:xfrm>
            <a:off x="11057686" y="5870621"/>
            <a:ext cx="2012407" cy="2012407"/>
          </a:xfrm>
          <a:custGeom>
            <a:avLst/>
            <a:gdLst/>
            <a:ahLst/>
            <a:cxnLst/>
            <a:rect l="l" t="t" r="r" b="b"/>
            <a:pathLst>
              <a:path w="2012407" h="2012407">
                <a:moveTo>
                  <a:pt x="0" y="0"/>
                </a:moveTo>
                <a:lnTo>
                  <a:pt x="2012407" y="0"/>
                </a:lnTo>
                <a:lnTo>
                  <a:pt x="2012407" y="2012407"/>
                </a:lnTo>
                <a:lnTo>
                  <a:pt x="0" y="20124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5" name="Group 15"/>
          <p:cNvGrpSpPr/>
          <p:nvPr/>
        </p:nvGrpSpPr>
        <p:grpSpPr>
          <a:xfrm>
            <a:off x="9529791" y="5764511"/>
            <a:ext cx="5068198" cy="3741992"/>
            <a:chOff x="0" y="0"/>
            <a:chExt cx="1334834" cy="985545"/>
          </a:xfrm>
        </p:grpSpPr>
        <p:sp>
          <p:nvSpPr>
            <p:cNvPr id="16" name="Freeform 16"/>
            <p:cNvSpPr/>
            <p:nvPr/>
          </p:nvSpPr>
          <p:spPr>
            <a:xfrm>
              <a:off x="0" y="0"/>
              <a:ext cx="1334834" cy="985545"/>
            </a:xfrm>
            <a:custGeom>
              <a:avLst/>
              <a:gdLst/>
              <a:ahLst/>
              <a:cxnLst/>
              <a:rect l="l" t="t" r="r" b="b"/>
              <a:pathLst>
                <a:path w="1334834" h="985545">
                  <a:moveTo>
                    <a:pt x="0" y="0"/>
                  </a:moveTo>
                  <a:lnTo>
                    <a:pt x="1334834" y="0"/>
                  </a:lnTo>
                  <a:lnTo>
                    <a:pt x="1334834" y="985545"/>
                  </a:lnTo>
                  <a:lnTo>
                    <a:pt x="0" y="985545"/>
                  </a:lnTo>
                  <a:close/>
                </a:path>
              </a:pathLst>
            </a:custGeom>
            <a:solidFill>
              <a:srgbClr val="000000">
                <a:alpha val="83922"/>
              </a:srgbClr>
            </a:solidFill>
          </p:spPr>
          <p:txBody>
            <a:bodyPr/>
            <a:lstStyle/>
            <a:p>
              <a:endParaRPr lang="en-US"/>
            </a:p>
          </p:txBody>
        </p:sp>
        <p:sp>
          <p:nvSpPr>
            <p:cNvPr id="17" name="TextBox 17"/>
            <p:cNvSpPr txBox="1"/>
            <p:nvPr/>
          </p:nvSpPr>
          <p:spPr>
            <a:xfrm>
              <a:off x="0" y="-57150"/>
              <a:ext cx="1334834" cy="1042695"/>
            </a:xfrm>
            <a:prstGeom prst="rect">
              <a:avLst/>
            </a:prstGeom>
          </p:spPr>
          <p:txBody>
            <a:bodyPr lIns="50800" tIns="50800" rIns="50800" bIns="50800" rtlCol="0" anchor="ctr"/>
            <a:lstStyle/>
            <a:p>
              <a:pPr algn="ctr">
                <a:lnSpc>
                  <a:spcPts val="3640"/>
                </a:lnSpc>
              </a:pPr>
              <a:endParaRPr/>
            </a:p>
          </p:txBody>
        </p:sp>
      </p:grpSp>
      <p:sp>
        <p:nvSpPr>
          <p:cNvPr id="18" name="TextBox 18"/>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290824" y="2219432"/>
            <a:ext cx="6581648" cy="6581648"/>
          </a:xfrm>
          <a:custGeom>
            <a:avLst/>
            <a:gdLst/>
            <a:ahLst/>
            <a:cxnLst/>
            <a:rect l="l" t="t" r="r" b="b"/>
            <a:pathLst>
              <a:path w="6581648" h="6581648">
                <a:moveTo>
                  <a:pt x="0" y="0"/>
                </a:moveTo>
                <a:lnTo>
                  <a:pt x="6581648" y="0"/>
                </a:lnTo>
                <a:lnTo>
                  <a:pt x="6581648" y="6581649"/>
                </a:lnTo>
                <a:lnTo>
                  <a:pt x="0" y="6581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778027" y="6729647"/>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AutoShape 4"/>
          <p:cNvSpPr/>
          <p:nvPr/>
        </p:nvSpPr>
        <p:spPr>
          <a:xfrm>
            <a:off x="3709675" y="5554961"/>
            <a:ext cx="10632666" cy="0"/>
          </a:xfrm>
          <a:prstGeom prst="line">
            <a:avLst/>
          </a:prstGeom>
          <a:ln w="38100" cap="flat">
            <a:solidFill>
              <a:srgbClr val="FFFFFF"/>
            </a:solidFill>
            <a:prstDash val="solid"/>
            <a:headEnd type="none" w="sm" len="sm"/>
            <a:tailEnd type="none" w="sm" len="sm"/>
          </a:ln>
        </p:spPr>
        <p:txBody>
          <a:bodyPr/>
          <a:lstStyle/>
          <a:p>
            <a:endParaRPr lang="en-US"/>
          </a:p>
        </p:txBody>
      </p:sp>
      <p:sp>
        <p:nvSpPr>
          <p:cNvPr id="5" name="AutoShape 5"/>
          <p:cNvSpPr/>
          <p:nvPr/>
        </p:nvSpPr>
        <p:spPr>
          <a:xfrm flipH="1">
            <a:off x="9144000" y="2308841"/>
            <a:ext cx="19050" cy="7371812"/>
          </a:xfrm>
          <a:prstGeom prst="line">
            <a:avLst/>
          </a:prstGeom>
          <a:ln w="38100" cap="flat">
            <a:solidFill>
              <a:srgbClr val="FFFFFF"/>
            </a:solidFill>
            <a:prstDash val="solid"/>
            <a:headEnd type="none" w="sm" len="sm"/>
            <a:tailEnd type="none" w="sm" len="sm"/>
          </a:ln>
        </p:spPr>
        <p:txBody>
          <a:bodyPr/>
          <a:lstStyle/>
          <a:p>
            <a:endParaRPr lang="en-US"/>
          </a:p>
        </p:txBody>
      </p:sp>
      <p:sp>
        <p:nvSpPr>
          <p:cNvPr id="6" name="Freeform 6"/>
          <p:cNvSpPr/>
          <p:nvPr/>
        </p:nvSpPr>
        <p:spPr>
          <a:xfrm>
            <a:off x="5297368" y="2147696"/>
            <a:ext cx="1840088" cy="1840088"/>
          </a:xfrm>
          <a:custGeom>
            <a:avLst/>
            <a:gdLst/>
            <a:ahLst/>
            <a:cxnLst/>
            <a:rect l="l" t="t" r="r" b="b"/>
            <a:pathLst>
              <a:path w="1840088" h="1840088">
                <a:moveTo>
                  <a:pt x="0" y="0"/>
                </a:moveTo>
                <a:lnTo>
                  <a:pt x="1840088" y="0"/>
                </a:lnTo>
                <a:lnTo>
                  <a:pt x="1840088" y="1840088"/>
                </a:lnTo>
                <a:lnTo>
                  <a:pt x="0" y="1840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144727" y="2128542"/>
            <a:ext cx="1838325" cy="1859241"/>
          </a:xfrm>
          <a:custGeom>
            <a:avLst/>
            <a:gdLst/>
            <a:ahLst/>
            <a:cxnLst/>
            <a:rect l="l" t="t" r="r" b="b"/>
            <a:pathLst>
              <a:path w="1838325" h="1859241">
                <a:moveTo>
                  <a:pt x="0" y="0"/>
                </a:moveTo>
                <a:lnTo>
                  <a:pt x="1838325" y="0"/>
                </a:lnTo>
                <a:lnTo>
                  <a:pt x="1838325" y="1859242"/>
                </a:lnTo>
                <a:lnTo>
                  <a:pt x="0" y="18592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5299131" y="6059919"/>
            <a:ext cx="1838325" cy="1633811"/>
          </a:xfrm>
          <a:custGeom>
            <a:avLst/>
            <a:gdLst/>
            <a:ahLst/>
            <a:cxnLst/>
            <a:rect l="l" t="t" r="r" b="b"/>
            <a:pathLst>
              <a:path w="1838325" h="1633811">
                <a:moveTo>
                  <a:pt x="0" y="0"/>
                </a:moveTo>
                <a:lnTo>
                  <a:pt x="1838325" y="0"/>
                </a:lnTo>
                <a:lnTo>
                  <a:pt x="1838325" y="1633811"/>
                </a:lnTo>
                <a:lnTo>
                  <a:pt x="0" y="1633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3683601" y="166270"/>
            <a:ext cx="10214595" cy="1203313"/>
          </a:xfrm>
          <a:prstGeom prst="rect">
            <a:avLst/>
          </a:prstGeom>
        </p:spPr>
        <p:txBody>
          <a:bodyPr lIns="0" tIns="0" rIns="0" bIns="0" rtlCol="0" anchor="t">
            <a:spAutoFit/>
          </a:bodyPr>
          <a:lstStyle/>
          <a:p>
            <a:pPr algn="ctr">
              <a:lnSpc>
                <a:spcPts val="9800"/>
              </a:lnSpc>
            </a:pPr>
            <a:r>
              <a:rPr lang="en-US" sz="7000">
                <a:solidFill>
                  <a:srgbClr val="FFFFFF"/>
                </a:solidFill>
                <a:latin typeface="Canva Sans Bold"/>
              </a:rPr>
              <a:t>Qualified Plan Dilemma</a:t>
            </a:r>
          </a:p>
        </p:txBody>
      </p:sp>
      <p:sp>
        <p:nvSpPr>
          <p:cNvPr id="10" name="TextBox 10"/>
          <p:cNvSpPr txBox="1"/>
          <p:nvPr/>
        </p:nvSpPr>
        <p:spPr>
          <a:xfrm>
            <a:off x="3772825" y="4446632"/>
            <a:ext cx="4889174" cy="481330"/>
          </a:xfrm>
          <a:prstGeom prst="rect">
            <a:avLst/>
          </a:prstGeom>
        </p:spPr>
        <p:txBody>
          <a:bodyPr lIns="0" tIns="0" rIns="0" bIns="0" rtlCol="0" anchor="t">
            <a:spAutoFit/>
          </a:bodyPr>
          <a:lstStyle/>
          <a:p>
            <a:pPr algn="ctr">
              <a:lnSpc>
                <a:spcPts val="3919"/>
              </a:lnSpc>
            </a:pPr>
            <a:r>
              <a:rPr lang="en-US" sz="2799">
                <a:solidFill>
                  <a:srgbClr val="FFFFFF"/>
                </a:solidFill>
                <a:latin typeface="Canva Sans Bold"/>
              </a:rPr>
              <a:t>National debt: $34 Trillion</a:t>
            </a:r>
          </a:p>
        </p:txBody>
      </p:sp>
      <p:sp>
        <p:nvSpPr>
          <p:cNvPr id="11" name="TextBox 11"/>
          <p:cNvSpPr txBox="1"/>
          <p:nvPr/>
        </p:nvSpPr>
        <p:spPr>
          <a:xfrm>
            <a:off x="9529791" y="4369564"/>
            <a:ext cx="5068198" cy="976630"/>
          </a:xfrm>
          <a:prstGeom prst="rect">
            <a:avLst/>
          </a:prstGeom>
        </p:spPr>
        <p:txBody>
          <a:bodyPr lIns="0" tIns="0" rIns="0" bIns="0" rtlCol="0" anchor="t">
            <a:spAutoFit/>
          </a:bodyPr>
          <a:lstStyle/>
          <a:p>
            <a:pPr algn="ctr">
              <a:lnSpc>
                <a:spcPts val="3919"/>
              </a:lnSpc>
            </a:pPr>
            <a:r>
              <a:rPr lang="en-US" sz="2799">
                <a:solidFill>
                  <a:srgbClr val="FFFFFF"/>
                </a:solidFill>
                <a:latin typeface="Canva Sans Bold"/>
              </a:rPr>
              <a:t>Debt to GDP: 120%</a:t>
            </a:r>
          </a:p>
          <a:p>
            <a:pPr algn="ctr">
              <a:lnSpc>
                <a:spcPts val="3919"/>
              </a:lnSpc>
            </a:pPr>
            <a:r>
              <a:rPr lang="en-US" sz="2799">
                <a:solidFill>
                  <a:srgbClr val="FFFFFF"/>
                </a:solidFill>
                <a:latin typeface="Canva Sans Bold"/>
              </a:rPr>
              <a:t>By 2053: 195%</a:t>
            </a:r>
          </a:p>
        </p:txBody>
      </p:sp>
      <p:sp>
        <p:nvSpPr>
          <p:cNvPr id="12" name="TextBox 12"/>
          <p:cNvSpPr txBox="1"/>
          <p:nvPr/>
        </p:nvSpPr>
        <p:spPr>
          <a:xfrm>
            <a:off x="3427666" y="8034572"/>
            <a:ext cx="5579492" cy="1471930"/>
          </a:xfrm>
          <a:prstGeom prst="rect">
            <a:avLst/>
          </a:prstGeom>
        </p:spPr>
        <p:txBody>
          <a:bodyPr lIns="0" tIns="0" rIns="0" bIns="0" rtlCol="0" anchor="t">
            <a:spAutoFit/>
          </a:bodyPr>
          <a:lstStyle/>
          <a:p>
            <a:pPr algn="ctr">
              <a:lnSpc>
                <a:spcPts val="3919"/>
              </a:lnSpc>
            </a:pPr>
            <a:r>
              <a:rPr lang="en-US" sz="2799">
                <a:solidFill>
                  <a:srgbClr val="FFFFFF"/>
                </a:solidFill>
                <a:latin typeface="Canva Sans Bold"/>
              </a:rPr>
              <a:t>Social Security and Medicare set to experience serious cash deficits.</a:t>
            </a:r>
          </a:p>
        </p:txBody>
      </p:sp>
      <p:sp>
        <p:nvSpPr>
          <p:cNvPr id="13" name="TextBox 13"/>
          <p:cNvSpPr txBox="1"/>
          <p:nvPr/>
        </p:nvSpPr>
        <p:spPr>
          <a:xfrm>
            <a:off x="9296400" y="8141405"/>
            <a:ext cx="5579492" cy="976630"/>
          </a:xfrm>
          <a:prstGeom prst="rect">
            <a:avLst/>
          </a:prstGeom>
        </p:spPr>
        <p:txBody>
          <a:bodyPr lIns="0" tIns="0" rIns="0" bIns="0" rtlCol="0" anchor="t">
            <a:spAutoFit/>
          </a:bodyPr>
          <a:lstStyle/>
          <a:p>
            <a:pPr algn="ctr">
              <a:lnSpc>
                <a:spcPts val="3919"/>
              </a:lnSpc>
            </a:pPr>
            <a:r>
              <a:rPr lang="en-US" sz="2799">
                <a:solidFill>
                  <a:srgbClr val="FFFFFF"/>
                </a:solidFill>
                <a:latin typeface="Canva Sans Bold"/>
              </a:rPr>
              <a:t>$37 Trillion reside in qualified plans...</a:t>
            </a:r>
          </a:p>
        </p:txBody>
      </p:sp>
      <p:sp>
        <p:nvSpPr>
          <p:cNvPr id="14" name="Freeform 14"/>
          <p:cNvSpPr/>
          <p:nvPr/>
        </p:nvSpPr>
        <p:spPr>
          <a:xfrm>
            <a:off x="11057686" y="5870621"/>
            <a:ext cx="2012407" cy="2012407"/>
          </a:xfrm>
          <a:custGeom>
            <a:avLst/>
            <a:gdLst/>
            <a:ahLst/>
            <a:cxnLst/>
            <a:rect l="l" t="t" r="r" b="b"/>
            <a:pathLst>
              <a:path w="2012407" h="2012407">
                <a:moveTo>
                  <a:pt x="0" y="0"/>
                </a:moveTo>
                <a:lnTo>
                  <a:pt x="2012407" y="0"/>
                </a:lnTo>
                <a:lnTo>
                  <a:pt x="2012407" y="2012407"/>
                </a:lnTo>
                <a:lnTo>
                  <a:pt x="0" y="20124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TextBox 15"/>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941639" y="563317"/>
            <a:ext cx="6581648" cy="6581648"/>
          </a:xfrm>
          <a:custGeom>
            <a:avLst/>
            <a:gdLst/>
            <a:ahLst/>
            <a:cxnLst/>
            <a:rect l="l" t="t" r="r" b="b"/>
            <a:pathLst>
              <a:path w="6581648" h="6581648">
                <a:moveTo>
                  <a:pt x="0" y="0"/>
                </a:moveTo>
                <a:lnTo>
                  <a:pt x="6581648" y="0"/>
                </a:lnTo>
                <a:lnTo>
                  <a:pt x="6581648" y="6581648"/>
                </a:lnTo>
                <a:lnTo>
                  <a:pt x="0" y="658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778027" y="6729647"/>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052962" y="1052578"/>
            <a:ext cx="10182076" cy="537845"/>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Canva Sans"/>
              </a:rPr>
              <a:t>What do we really believe about the future of taxes?</a:t>
            </a:r>
          </a:p>
        </p:txBody>
      </p:sp>
      <p:sp>
        <p:nvSpPr>
          <p:cNvPr id="5" name="Freeform 5"/>
          <p:cNvSpPr/>
          <p:nvPr/>
        </p:nvSpPr>
        <p:spPr>
          <a:xfrm>
            <a:off x="7566650" y="2219432"/>
            <a:ext cx="3154701" cy="1634709"/>
          </a:xfrm>
          <a:custGeom>
            <a:avLst/>
            <a:gdLst/>
            <a:ahLst/>
            <a:cxnLst/>
            <a:rect l="l" t="t" r="r" b="b"/>
            <a:pathLst>
              <a:path w="3154701" h="1634709">
                <a:moveTo>
                  <a:pt x="0" y="0"/>
                </a:moveTo>
                <a:lnTo>
                  <a:pt x="3154700" y="0"/>
                </a:lnTo>
                <a:lnTo>
                  <a:pt x="3154700" y="1634709"/>
                </a:lnTo>
                <a:lnTo>
                  <a:pt x="0" y="16347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248388" y="4105777"/>
            <a:ext cx="15791224" cy="4268725"/>
          </a:xfrm>
          <a:prstGeom prst="rect">
            <a:avLst/>
          </a:prstGeom>
        </p:spPr>
        <p:txBody>
          <a:bodyPr lIns="0" tIns="0" rIns="0" bIns="0" rtlCol="0" anchor="t">
            <a:spAutoFit/>
          </a:bodyPr>
          <a:lstStyle/>
          <a:p>
            <a:pPr>
              <a:lnSpc>
                <a:spcPts val="5627"/>
              </a:lnSpc>
            </a:pPr>
            <a:r>
              <a:rPr lang="en-US" sz="4199">
                <a:solidFill>
                  <a:srgbClr val="FFFFFF"/>
                </a:solidFill>
                <a:latin typeface="Canva Sans Bold Italics"/>
              </a:rPr>
              <a:t>“...the tax rate for the lowest tax bracket would have to be increased from 10 percent to 25 percent; that tax rate on incomes in the current 25 percent bracket would have to be increased to 63 percent; and the tax rate of the highest bracket would have to be raised from 35 percent to 88 percent.” </a:t>
            </a:r>
          </a:p>
        </p:txBody>
      </p:sp>
      <p:sp>
        <p:nvSpPr>
          <p:cNvPr id="7" name="TextBox 7"/>
          <p:cNvSpPr txBox="1"/>
          <p:nvPr/>
        </p:nvSpPr>
        <p:spPr>
          <a:xfrm>
            <a:off x="2312417" y="8635663"/>
            <a:ext cx="13663166" cy="382270"/>
          </a:xfrm>
          <a:prstGeom prst="rect">
            <a:avLst/>
          </a:prstGeom>
        </p:spPr>
        <p:txBody>
          <a:bodyPr lIns="0" tIns="0" rIns="0" bIns="0" rtlCol="0" anchor="t">
            <a:spAutoFit/>
          </a:bodyPr>
          <a:lstStyle/>
          <a:p>
            <a:pPr algn="ctr">
              <a:lnSpc>
                <a:spcPts val="3079"/>
              </a:lnSpc>
            </a:pPr>
            <a:r>
              <a:rPr lang="en-US" sz="2199">
                <a:solidFill>
                  <a:srgbClr val="FFFFFF"/>
                </a:solidFill>
                <a:latin typeface="Roboto"/>
              </a:rPr>
              <a:t>-David M. Walker in the 2008 CBO Report: </a:t>
            </a:r>
            <a:r>
              <a:rPr lang="en-US" sz="2199">
                <a:solidFill>
                  <a:srgbClr val="FFFFFF"/>
                </a:solidFill>
                <a:latin typeface="Roboto Italics"/>
              </a:rPr>
              <a:t>The Long-Term Economic Effects of Some Alternative Budget Policies</a:t>
            </a:r>
          </a:p>
        </p:txBody>
      </p:sp>
      <p:sp>
        <p:nvSpPr>
          <p:cNvPr id="8" name="TextBox 8"/>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766441" y="-1110754"/>
            <a:ext cx="21718672" cy="12952141"/>
          </a:xfrm>
          <a:prstGeom prst="rect">
            <a:avLst/>
          </a:prstGeom>
        </p:spPr>
      </p:pic>
      <p:sp>
        <p:nvSpPr>
          <p:cNvPr id="3" name="TextBox 3"/>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766441" y="-1110754"/>
            <a:ext cx="21718672" cy="12952141"/>
          </a:xfrm>
          <a:prstGeom prst="rect">
            <a:avLst/>
          </a:prstGeom>
        </p:spPr>
      </p:pic>
      <p:sp>
        <p:nvSpPr>
          <p:cNvPr id="3" name="Freeform 3"/>
          <p:cNvSpPr/>
          <p:nvPr/>
        </p:nvSpPr>
        <p:spPr>
          <a:xfrm>
            <a:off x="4828725" y="-779716"/>
            <a:ext cx="2363176" cy="2466186"/>
          </a:xfrm>
          <a:custGeom>
            <a:avLst/>
            <a:gdLst/>
            <a:ahLst/>
            <a:cxnLst/>
            <a:rect l="l" t="t" r="r" b="b"/>
            <a:pathLst>
              <a:path w="2363176" h="2466186">
                <a:moveTo>
                  <a:pt x="0" y="0"/>
                </a:moveTo>
                <a:lnTo>
                  <a:pt x="2363176" y="0"/>
                </a:lnTo>
                <a:lnTo>
                  <a:pt x="2363176" y="2466186"/>
                </a:lnTo>
                <a:lnTo>
                  <a:pt x="0" y="2466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5027807" y="226880"/>
            <a:ext cx="1827509" cy="1603640"/>
          </a:xfrm>
          <a:custGeom>
            <a:avLst/>
            <a:gdLst/>
            <a:ahLst/>
            <a:cxnLst/>
            <a:rect l="l" t="t" r="r" b="b"/>
            <a:pathLst>
              <a:path w="1827509" h="1603640">
                <a:moveTo>
                  <a:pt x="1827509" y="0"/>
                </a:moveTo>
                <a:lnTo>
                  <a:pt x="0" y="0"/>
                </a:lnTo>
                <a:lnTo>
                  <a:pt x="0" y="1603640"/>
                </a:lnTo>
                <a:lnTo>
                  <a:pt x="1827509" y="1603640"/>
                </a:lnTo>
                <a:lnTo>
                  <a:pt x="18275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AutoShape 5"/>
          <p:cNvSpPr/>
          <p:nvPr/>
        </p:nvSpPr>
        <p:spPr>
          <a:xfrm flipV="1">
            <a:off x="1028700" y="4638675"/>
            <a:ext cx="17113641" cy="0"/>
          </a:xfrm>
          <a:prstGeom prst="line">
            <a:avLst/>
          </a:prstGeom>
          <a:ln w="76200" cap="flat">
            <a:solidFill>
              <a:srgbClr val="E7843B">
                <a:alpha val="89804"/>
              </a:srgbClr>
            </a:solidFill>
            <a:prstDash val="solid"/>
            <a:headEnd type="none" w="sm" len="sm"/>
            <a:tailEnd type="none" w="sm" len="sm"/>
          </a:ln>
        </p:spPr>
        <p:txBody>
          <a:bodyPr/>
          <a:lstStyle/>
          <a:p>
            <a:endParaRPr lang="en-US"/>
          </a:p>
        </p:txBody>
      </p:sp>
      <p:sp>
        <p:nvSpPr>
          <p:cNvPr id="6" name="AutoShape 6"/>
          <p:cNvSpPr/>
          <p:nvPr/>
        </p:nvSpPr>
        <p:spPr>
          <a:xfrm flipV="1">
            <a:off x="1028700" y="4419600"/>
            <a:ext cx="17113641" cy="0"/>
          </a:xfrm>
          <a:prstGeom prst="line">
            <a:avLst/>
          </a:prstGeom>
          <a:ln w="76200" cap="flat">
            <a:solidFill>
              <a:srgbClr val="30B3E7">
                <a:alpha val="85882"/>
              </a:srgbClr>
            </a:solidFill>
            <a:prstDash val="solid"/>
            <a:headEnd type="none" w="sm" len="sm"/>
            <a:tailEnd type="none" w="sm" len="sm"/>
          </a:ln>
        </p:spPr>
        <p:txBody>
          <a:bodyPr/>
          <a:lstStyle/>
          <a:p>
            <a:endParaRPr lang="en-US"/>
          </a:p>
        </p:txBody>
      </p:sp>
      <p:sp>
        <p:nvSpPr>
          <p:cNvPr id="7" name="Freeform 7"/>
          <p:cNvSpPr/>
          <p:nvPr/>
        </p:nvSpPr>
        <p:spPr>
          <a:xfrm flipH="1" flipV="1">
            <a:off x="12219325" y="4676775"/>
            <a:ext cx="2228054" cy="1955118"/>
          </a:xfrm>
          <a:custGeom>
            <a:avLst/>
            <a:gdLst/>
            <a:ahLst/>
            <a:cxnLst/>
            <a:rect l="l" t="t" r="r" b="b"/>
            <a:pathLst>
              <a:path w="2228054" h="1955118">
                <a:moveTo>
                  <a:pt x="2228054" y="1955118"/>
                </a:moveTo>
                <a:lnTo>
                  <a:pt x="0" y="1955118"/>
                </a:lnTo>
                <a:lnTo>
                  <a:pt x="0" y="0"/>
                </a:lnTo>
                <a:lnTo>
                  <a:pt x="2228054" y="0"/>
                </a:lnTo>
                <a:lnTo>
                  <a:pt x="2228054" y="195511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47379" y="1914040"/>
            <a:ext cx="2811921" cy="2467460"/>
          </a:xfrm>
          <a:custGeom>
            <a:avLst/>
            <a:gdLst/>
            <a:ahLst/>
            <a:cxnLst/>
            <a:rect l="l" t="t" r="r" b="b"/>
            <a:pathLst>
              <a:path w="2811921" h="2467460">
                <a:moveTo>
                  <a:pt x="0" y="0"/>
                </a:moveTo>
                <a:lnTo>
                  <a:pt x="2811921" y="0"/>
                </a:lnTo>
                <a:lnTo>
                  <a:pt x="2811921" y="2467460"/>
                </a:lnTo>
                <a:lnTo>
                  <a:pt x="0" y="24674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5469073" y="448310"/>
            <a:ext cx="944976"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Bold"/>
              </a:rPr>
              <a:t>94%</a:t>
            </a:r>
          </a:p>
        </p:txBody>
      </p:sp>
      <p:sp>
        <p:nvSpPr>
          <p:cNvPr id="10" name="TextBox 10"/>
          <p:cNvSpPr txBox="1"/>
          <p:nvPr/>
        </p:nvSpPr>
        <p:spPr>
          <a:xfrm>
            <a:off x="12594806" y="5482258"/>
            <a:ext cx="1477091" cy="869949"/>
          </a:xfrm>
          <a:prstGeom prst="rect">
            <a:avLst/>
          </a:prstGeom>
        </p:spPr>
        <p:txBody>
          <a:bodyPr lIns="0" tIns="0" rIns="0" bIns="0" rtlCol="0" anchor="t">
            <a:spAutoFit/>
          </a:bodyPr>
          <a:lstStyle/>
          <a:p>
            <a:pPr algn="ctr">
              <a:lnSpc>
                <a:spcPts val="3500"/>
              </a:lnSpc>
            </a:pPr>
            <a:r>
              <a:rPr lang="en-US" sz="2500">
                <a:solidFill>
                  <a:srgbClr val="E7843B"/>
                </a:solidFill>
                <a:latin typeface="Canva Sans Bold"/>
              </a:rPr>
              <a:t>Average:  55.8%</a:t>
            </a:r>
          </a:p>
        </p:txBody>
      </p:sp>
      <p:sp>
        <p:nvSpPr>
          <p:cNvPr id="11" name="TextBox 11"/>
          <p:cNvSpPr txBox="1"/>
          <p:nvPr/>
        </p:nvSpPr>
        <p:spPr>
          <a:xfrm>
            <a:off x="14939956" y="2277820"/>
            <a:ext cx="1826766" cy="869949"/>
          </a:xfrm>
          <a:prstGeom prst="rect">
            <a:avLst/>
          </a:prstGeom>
        </p:spPr>
        <p:txBody>
          <a:bodyPr lIns="0" tIns="0" rIns="0" bIns="0" rtlCol="0" anchor="t">
            <a:spAutoFit/>
          </a:bodyPr>
          <a:lstStyle/>
          <a:p>
            <a:pPr algn="ctr">
              <a:lnSpc>
                <a:spcPts val="3500"/>
              </a:lnSpc>
            </a:pPr>
            <a:r>
              <a:rPr lang="en-US" sz="2500">
                <a:solidFill>
                  <a:srgbClr val="30B3E7"/>
                </a:solidFill>
                <a:latin typeface="Canva Sans Bold"/>
              </a:rPr>
              <a:t>Median: 58%</a:t>
            </a:r>
          </a:p>
        </p:txBody>
      </p:sp>
      <p:sp>
        <p:nvSpPr>
          <p:cNvPr id="12" name="TextBox 12"/>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30B3E7"/>
            </a:solidFill>
            <a:prstDash val="solid"/>
            <a:headEnd type="none" w="sm" len="sm"/>
            <a:tailEnd type="none" w="sm" len="sm"/>
          </a:ln>
        </p:spPr>
        <p:txBody>
          <a:bodyPr/>
          <a:lstStyle/>
          <a:p>
            <a:endParaRPr lang="en-US"/>
          </a:p>
        </p:txBody>
      </p:sp>
      <p:sp>
        <p:nvSpPr>
          <p:cNvPr id="4" name="TextBox 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82878B"/>
                </a:solidFill>
                <a:latin typeface="Cy Grotesk Wide"/>
              </a:rPr>
              <a:t>Taxable</a:t>
            </a:r>
          </a:p>
        </p:txBody>
      </p:sp>
      <p:grpSp>
        <p:nvGrpSpPr>
          <p:cNvPr id="5" name="Group 5"/>
          <p:cNvGrpSpPr/>
          <p:nvPr/>
        </p:nvGrpSpPr>
        <p:grpSpPr>
          <a:xfrm>
            <a:off x="6289345" y="1514294"/>
            <a:ext cx="5705459" cy="1267651"/>
            <a:chOff x="0" y="0"/>
            <a:chExt cx="1502672" cy="333867"/>
          </a:xfrm>
        </p:grpSpPr>
        <p:sp>
          <p:nvSpPr>
            <p:cNvPr id="6" name="Freeform 6"/>
            <p:cNvSpPr/>
            <p:nvPr/>
          </p:nvSpPr>
          <p:spPr>
            <a:xfrm>
              <a:off x="0" y="0"/>
              <a:ext cx="1502672" cy="333867"/>
            </a:xfrm>
            <a:custGeom>
              <a:avLst/>
              <a:gdLst/>
              <a:ahLst/>
              <a:cxnLst/>
              <a:rect l="l" t="t" r="r" b="b"/>
              <a:pathLst>
                <a:path w="1502672" h="333867">
                  <a:moveTo>
                    <a:pt x="69204" y="0"/>
                  </a:moveTo>
                  <a:lnTo>
                    <a:pt x="1433469" y="0"/>
                  </a:lnTo>
                  <a:cubicBezTo>
                    <a:pt x="1471689" y="0"/>
                    <a:pt x="1502672" y="30983"/>
                    <a:pt x="1502672" y="69204"/>
                  </a:cubicBezTo>
                  <a:lnTo>
                    <a:pt x="1502672" y="264664"/>
                  </a:lnTo>
                  <a:cubicBezTo>
                    <a:pt x="1502672" y="283017"/>
                    <a:pt x="1495381" y="300620"/>
                    <a:pt x="1482403" y="313598"/>
                  </a:cubicBezTo>
                  <a:cubicBezTo>
                    <a:pt x="1469425" y="326576"/>
                    <a:pt x="1451823" y="333867"/>
                    <a:pt x="1433469" y="333867"/>
                  </a:cubicBezTo>
                  <a:lnTo>
                    <a:pt x="69204" y="333867"/>
                  </a:lnTo>
                  <a:cubicBezTo>
                    <a:pt x="50850" y="333867"/>
                    <a:pt x="33247" y="326576"/>
                    <a:pt x="20269" y="313598"/>
                  </a:cubicBezTo>
                  <a:cubicBezTo>
                    <a:pt x="7291" y="300620"/>
                    <a:pt x="0" y="283017"/>
                    <a:pt x="0" y="264664"/>
                  </a:cubicBezTo>
                  <a:lnTo>
                    <a:pt x="0" y="69204"/>
                  </a:lnTo>
                  <a:cubicBezTo>
                    <a:pt x="0" y="50850"/>
                    <a:pt x="7291" y="33247"/>
                    <a:pt x="20269" y="20269"/>
                  </a:cubicBezTo>
                  <a:cubicBezTo>
                    <a:pt x="33247" y="7291"/>
                    <a:pt x="50850" y="0"/>
                    <a:pt x="69204" y="0"/>
                  </a:cubicBezTo>
                  <a:close/>
                </a:path>
              </a:pathLst>
            </a:custGeom>
            <a:solidFill>
              <a:srgbClr val="73BD4C"/>
            </a:solidFill>
          </p:spPr>
          <p:txBody>
            <a:bodyPr/>
            <a:lstStyle/>
            <a:p>
              <a:endParaRPr lang="en-US"/>
            </a:p>
          </p:txBody>
        </p:sp>
        <p:sp>
          <p:nvSpPr>
            <p:cNvPr id="7" name="TextBox 7"/>
            <p:cNvSpPr txBox="1"/>
            <p:nvPr/>
          </p:nvSpPr>
          <p:spPr>
            <a:xfrm>
              <a:off x="0" y="-47625"/>
              <a:ext cx="1502672" cy="381492"/>
            </a:xfrm>
            <a:prstGeom prst="rect">
              <a:avLst/>
            </a:prstGeom>
          </p:spPr>
          <p:txBody>
            <a:bodyPr lIns="50800" tIns="50800" rIns="50800" bIns="50800" rtlCol="0" anchor="ctr"/>
            <a:lstStyle/>
            <a:p>
              <a:pPr algn="ctr">
                <a:lnSpc>
                  <a:spcPts val="3640"/>
                </a:lnSpc>
              </a:pPr>
              <a:endParaRPr/>
            </a:p>
          </p:txBody>
        </p:sp>
      </p:grpSp>
      <p:sp>
        <p:nvSpPr>
          <p:cNvPr id="8" name="TextBox 8"/>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FFFFFF"/>
                </a:solidFill>
                <a:latin typeface="Cy Grotesk Wide"/>
              </a:rPr>
              <a:t>Tax-deferred </a:t>
            </a:r>
          </a:p>
          <a:p>
            <a:pPr marL="0" lvl="0" indent="0" algn="ctr">
              <a:lnSpc>
                <a:spcPts val="3840"/>
              </a:lnSpc>
              <a:spcBef>
                <a:spcPct val="0"/>
              </a:spcBef>
            </a:pPr>
            <a:r>
              <a:rPr lang="en-US" sz="3200">
                <a:solidFill>
                  <a:srgbClr val="FFFFFF"/>
                </a:solidFill>
                <a:latin typeface="Cy Grotesk Wide"/>
              </a:rPr>
              <a:t>(Tax-procrastination)</a:t>
            </a:r>
          </a:p>
        </p:txBody>
      </p:sp>
      <p:sp>
        <p:nvSpPr>
          <p:cNvPr id="9" name="TextBox 9"/>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0" name="AutoShape 10"/>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1" name="AutoShape 11"/>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82878B"/>
                </a:solidFill>
                <a:latin typeface="Canva Sans"/>
              </a:rPr>
              <a:t>Bank Accounts</a:t>
            </a:r>
          </a:p>
          <a:p>
            <a:pPr>
              <a:lnSpc>
                <a:spcPts val="3640"/>
              </a:lnSpc>
            </a:pPr>
            <a:r>
              <a:rPr lang="en-US" sz="2600">
                <a:solidFill>
                  <a:srgbClr val="82878B"/>
                </a:solidFill>
                <a:latin typeface="Canva Sans"/>
              </a:rPr>
              <a:t>CDs</a:t>
            </a:r>
          </a:p>
          <a:p>
            <a:pPr>
              <a:lnSpc>
                <a:spcPts val="3640"/>
              </a:lnSpc>
            </a:pPr>
            <a:r>
              <a:rPr lang="en-US" sz="2600">
                <a:solidFill>
                  <a:srgbClr val="82878B"/>
                </a:solidFill>
                <a:latin typeface="Canva Sans"/>
              </a:rPr>
              <a:t>MMA</a:t>
            </a:r>
          </a:p>
          <a:p>
            <a:pPr>
              <a:lnSpc>
                <a:spcPts val="3640"/>
              </a:lnSpc>
            </a:pPr>
            <a:r>
              <a:rPr lang="en-US" sz="2600">
                <a:solidFill>
                  <a:srgbClr val="82878B"/>
                </a:solidFill>
                <a:latin typeface="Canva Sans"/>
              </a:rPr>
              <a:t>Brokerage Accounts (Stocks, Bonds, Mutual Funds, ETFs)</a:t>
            </a:r>
          </a:p>
        </p:txBody>
      </p:sp>
      <p:sp>
        <p:nvSpPr>
          <p:cNvPr id="13" name="TextBox 13"/>
          <p:cNvSpPr txBox="1"/>
          <p:nvPr/>
        </p:nvSpPr>
        <p:spPr>
          <a:xfrm>
            <a:off x="711954" y="6058738"/>
            <a:ext cx="21342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Liquid</a:t>
            </a:r>
          </a:p>
        </p:txBody>
      </p:sp>
      <p:sp>
        <p:nvSpPr>
          <p:cNvPr id="14" name="TextBox 14"/>
          <p:cNvSpPr txBox="1"/>
          <p:nvPr/>
        </p:nvSpPr>
        <p:spPr>
          <a:xfrm>
            <a:off x="711954" y="6757787"/>
            <a:ext cx="37629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Taxable (1099)</a:t>
            </a:r>
          </a:p>
        </p:txBody>
      </p:sp>
      <p:sp>
        <p:nvSpPr>
          <p:cNvPr id="15" name="TextBox 15"/>
          <p:cNvSpPr txBox="1"/>
          <p:nvPr/>
        </p:nvSpPr>
        <p:spPr>
          <a:xfrm>
            <a:off x="6473420" y="3318929"/>
            <a:ext cx="4961994" cy="3648710"/>
          </a:xfrm>
          <a:prstGeom prst="rect">
            <a:avLst/>
          </a:prstGeom>
        </p:spPr>
        <p:txBody>
          <a:bodyPr lIns="0" tIns="0" rIns="0" bIns="0" rtlCol="0" anchor="t">
            <a:spAutoFit/>
          </a:bodyPr>
          <a:lstStyle/>
          <a:p>
            <a:pPr>
              <a:lnSpc>
                <a:spcPts val="3640"/>
              </a:lnSpc>
            </a:pPr>
            <a:r>
              <a:rPr lang="en-US" sz="2600">
                <a:solidFill>
                  <a:srgbClr val="FFFFFF"/>
                </a:solidFill>
                <a:latin typeface="Canva Sans"/>
              </a:rPr>
              <a:t>IRAs (Traditional, SEP, SIMPLE)</a:t>
            </a:r>
          </a:p>
          <a:p>
            <a:pPr>
              <a:lnSpc>
                <a:spcPts val="3640"/>
              </a:lnSpc>
            </a:pPr>
            <a:r>
              <a:rPr lang="en-US" sz="2600">
                <a:solidFill>
                  <a:srgbClr val="FFFFFF"/>
                </a:solidFill>
                <a:latin typeface="Canva Sans"/>
              </a:rPr>
              <a:t>401Ks</a:t>
            </a:r>
          </a:p>
          <a:p>
            <a:pPr>
              <a:lnSpc>
                <a:spcPts val="3640"/>
              </a:lnSpc>
            </a:pPr>
            <a:r>
              <a:rPr lang="en-US" sz="2600">
                <a:solidFill>
                  <a:srgbClr val="FFFFFF"/>
                </a:solidFill>
                <a:latin typeface="Canva Sans"/>
              </a:rPr>
              <a:t>457s</a:t>
            </a:r>
          </a:p>
          <a:p>
            <a:pPr>
              <a:lnSpc>
                <a:spcPts val="3640"/>
              </a:lnSpc>
            </a:pPr>
            <a:r>
              <a:rPr lang="en-US" sz="2600">
                <a:solidFill>
                  <a:srgbClr val="FFFFFF"/>
                </a:solidFill>
                <a:latin typeface="Canva Sans"/>
              </a:rPr>
              <a:t>403(b)s</a:t>
            </a:r>
          </a:p>
          <a:p>
            <a:pPr>
              <a:lnSpc>
                <a:spcPts val="3640"/>
              </a:lnSpc>
            </a:pPr>
            <a:r>
              <a:rPr lang="en-US" sz="2600">
                <a:solidFill>
                  <a:srgbClr val="FFFFFF"/>
                </a:solidFill>
                <a:latin typeface="Canva Sans"/>
              </a:rPr>
              <a:t>TSPs</a:t>
            </a:r>
          </a:p>
          <a:p>
            <a:pPr>
              <a:lnSpc>
                <a:spcPts val="3640"/>
              </a:lnSpc>
            </a:pPr>
            <a:r>
              <a:rPr lang="en-US" sz="2600">
                <a:solidFill>
                  <a:srgbClr val="FFFFFF"/>
                </a:solidFill>
                <a:latin typeface="Canva Sans"/>
              </a:rPr>
              <a:t>Annuities</a:t>
            </a:r>
          </a:p>
          <a:p>
            <a:pPr>
              <a:lnSpc>
                <a:spcPts val="3640"/>
              </a:lnSpc>
            </a:pPr>
            <a:endParaRPr lang="en-US" sz="2600">
              <a:solidFill>
                <a:srgbClr val="FFFFFF"/>
              </a:solidFill>
              <a:latin typeface="Canva Sans"/>
            </a:endParaRPr>
          </a:p>
          <a:p>
            <a:pPr>
              <a:lnSpc>
                <a:spcPts val="3640"/>
              </a:lnSpc>
            </a:pPr>
            <a:endParaRPr lang="en-US" sz="2600">
              <a:solidFill>
                <a:srgbClr val="FFFFFF"/>
              </a:solidFill>
              <a:latin typeface="Canva Sans"/>
            </a:endParaRPr>
          </a:p>
        </p:txBody>
      </p:sp>
      <p:grpSp>
        <p:nvGrpSpPr>
          <p:cNvPr id="16" name="Group 16"/>
          <p:cNvGrpSpPr/>
          <p:nvPr/>
        </p:nvGrpSpPr>
        <p:grpSpPr>
          <a:xfrm>
            <a:off x="0" y="2973439"/>
            <a:ext cx="18288000" cy="7313561"/>
            <a:chOff x="0" y="0"/>
            <a:chExt cx="4816593" cy="1926205"/>
          </a:xfrm>
        </p:grpSpPr>
        <p:sp>
          <p:nvSpPr>
            <p:cNvPr id="17" name="Freeform 17"/>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8" name="TextBox 18"/>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grpSp>
        <p:nvGrpSpPr>
          <p:cNvPr id="19" name="Group 19"/>
          <p:cNvGrpSpPr/>
          <p:nvPr/>
        </p:nvGrpSpPr>
        <p:grpSpPr>
          <a:xfrm>
            <a:off x="1701576" y="3784600"/>
            <a:ext cx="14865798" cy="4127500"/>
            <a:chOff x="0" y="0"/>
            <a:chExt cx="19821064" cy="5503333"/>
          </a:xfrm>
        </p:grpSpPr>
        <p:sp>
          <p:nvSpPr>
            <p:cNvPr id="20" name="TextBox 20"/>
            <p:cNvSpPr txBox="1"/>
            <p:nvPr/>
          </p:nvSpPr>
          <p:spPr>
            <a:xfrm>
              <a:off x="0" y="-76200"/>
              <a:ext cx="9839110" cy="4639733"/>
            </a:xfrm>
            <a:prstGeom prst="rect">
              <a:avLst/>
            </a:prstGeom>
          </p:spPr>
          <p:txBody>
            <a:bodyPr lIns="0" tIns="0" rIns="0" bIns="0" rtlCol="0" anchor="t">
              <a:spAutoFit/>
            </a:bodyPr>
            <a:lstStyle/>
            <a:p>
              <a:pPr>
                <a:lnSpc>
                  <a:spcPts val="5599"/>
                </a:lnSpc>
              </a:pPr>
              <a:r>
                <a:rPr lang="en-US" sz="3999">
                  <a:solidFill>
                    <a:srgbClr val="73BD4C"/>
                  </a:solidFill>
                  <a:latin typeface="Canva Sans"/>
                </a:rPr>
                <a:t>PRO</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Pre-tax</a:t>
              </a:r>
            </a:p>
            <a:p>
              <a:pPr marL="863599" lvl="1" indent="-431800">
                <a:lnSpc>
                  <a:spcPts val="5599"/>
                </a:lnSpc>
                <a:buFont typeface="Arial"/>
                <a:buChar char="•"/>
              </a:pPr>
              <a:r>
                <a:rPr lang="en-US" sz="3999">
                  <a:solidFill>
                    <a:srgbClr val="FFFFFF"/>
                  </a:solidFill>
                  <a:latin typeface="Canva Sans"/>
                </a:rPr>
                <a:t>Growth Potential</a:t>
              </a:r>
            </a:p>
            <a:p>
              <a:pPr marL="863599" lvl="1" indent="-431800">
                <a:lnSpc>
                  <a:spcPts val="5599"/>
                </a:lnSpc>
                <a:buFont typeface="Arial"/>
                <a:buChar char="•"/>
              </a:pPr>
              <a:r>
                <a:rPr lang="en-US" sz="3999">
                  <a:solidFill>
                    <a:srgbClr val="FFFFFF"/>
                  </a:solidFill>
                  <a:latin typeface="Canva Sans"/>
                </a:rPr>
                <a:t>Not hindered by tax along the way</a:t>
              </a:r>
            </a:p>
          </p:txBody>
        </p:sp>
        <p:sp>
          <p:nvSpPr>
            <p:cNvPr id="21" name="TextBox 21"/>
            <p:cNvSpPr txBox="1"/>
            <p:nvPr/>
          </p:nvSpPr>
          <p:spPr>
            <a:xfrm>
              <a:off x="11646927" y="-76200"/>
              <a:ext cx="8174137" cy="5579533"/>
            </a:xfrm>
            <a:prstGeom prst="rect">
              <a:avLst/>
            </a:prstGeom>
          </p:spPr>
          <p:txBody>
            <a:bodyPr lIns="0" tIns="0" rIns="0" bIns="0" rtlCol="0" anchor="t">
              <a:spAutoFit/>
            </a:bodyPr>
            <a:lstStyle/>
            <a:p>
              <a:pPr>
                <a:lnSpc>
                  <a:spcPts val="5599"/>
                </a:lnSpc>
              </a:pPr>
              <a:r>
                <a:rPr lang="en-US" sz="3999">
                  <a:solidFill>
                    <a:srgbClr val="CB521C"/>
                  </a:solidFill>
                  <a:latin typeface="Canva Sans"/>
                </a:rPr>
                <a:t>CON</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Loss of deductions</a:t>
              </a:r>
            </a:p>
            <a:p>
              <a:pPr marL="863599" lvl="1" indent="-431800">
                <a:lnSpc>
                  <a:spcPts val="5599"/>
                </a:lnSpc>
                <a:buFont typeface="Arial"/>
                <a:buChar char="•"/>
              </a:pPr>
              <a:r>
                <a:rPr lang="en-US" sz="3999">
                  <a:solidFill>
                    <a:srgbClr val="FFFFFF"/>
                  </a:solidFill>
                  <a:latin typeface="Canva Sans"/>
                </a:rPr>
                <a:t>Where are taxes headed?</a:t>
              </a:r>
            </a:p>
            <a:p>
              <a:pPr marL="863599" lvl="1" indent="-431800">
                <a:lnSpc>
                  <a:spcPts val="5599"/>
                </a:lnSpc>
                <a:buFont typeface="Arial"/>
                <a:buChar char="•"/>
              </a:pPr>
              <a:r>
                <a:rPr lang="en-US" sz="3999">
                  <a:solidFill>
                    <a:srgbClr val="FFFFFF"/>
                  </a:solidFill>
                  <a:latin typeface="Canva Sans"/>
                </a:rPr>
                <a:t>Pre-tax penalty</a:t>
              </a:r>
            </a:p>
            <a:p>
              <a:pPr>
                <a:lnSpc>
                  <a:spcPts val="5599"/>
                </a:lnSpc>
              </a:pPr>
              <a:endParaRPr lang="en-US" sz="3999">
                <a:solidFill>
                  <a:srgbClr val="FFFFFF"/>
                </a:solidFill>
                <a:latin typeface="Canva Sans"/>
              </a:endParaRPr>
            </a:p>
          </p:txBody>
        </p:sp>
      </p:grpSp>
      <p:sp>
        <p:nvSpPr>
          <p:cNvPr id="22" name="TextBox 22"/>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30B3E7"/>
            </a:solidFill>
            <a:prstDash val="solid"/>
            <a:headEnd type="none" w="sm" len="sm"/>
            <a:tailEnd type="none" w="sm" len="sm"/>
          </a:ln>
        </p:spPr>
        <p:txBody>
          <a:bodyPr/>
          <a:lstStyle/>
          <a:p>
            <a:endParaRPr lang="en-US"/>
          </a:p>
        </p:txBody>
      </p:sp>
      <p:sp>
        <p:nvSpPr>
          <p:cNvPr id="4" name="TextBox 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82878B"/>
                </a:solidFill>
                <a:latin typeface="Cy Grotesk Wide"/>
              </a:rPr>
              <a:t>Taxable</a:t>
            </a:r>
          </a:p>
        </p:txBody>
      </p:sp>
      <p:grpSp>
        <p:nvGrpSpPr>
          <p:cNvPr id="5" name="Group 5"/>
          <p:cNvGrpSpPr/>
          <p:nvPr/>
        </p:nvGrpSpPr>
        <p:grpSpPr>
          <a:xfrm>
            <a:off x="6289345" y="1514294"/>
            <a:ext cx="5705459" cy="1267651"/>
            <a:chOff x="0" y="0"/>
            <a:chExt cx="1502672" cy="333867"/>
          </a:xfrm>
        </p:grpSpPr>
        <p:sp>
          <p:nvSpPr>
            <p:cNvPr id="6" name="Freeform 6"/>
            <p:cNvSpPr/>
            <p:nvPr/>
          </p:nvSpPr>
          <p:spPr>
            <a:xfrm>
              <a:off x="0" y="0"/>
              <a:ext cx="1502672" cy="333867"/>
            </a:xfrm>
            <a:custGeom>
              <a:avLst/>
              <a:gdLst/>
              <a:ahLst/>
              <a:cxnLst/>
              <a:rect l="l" t="t" r="r" b="b"/>
              <a:pathLst>
                <a:path w="1502672" h="333867">
                  <a:moveTo>
                    <a:pt x="69204" y="0"/>
                  </a:moveTo>
                  <a:lnTo>
                    <a:pt x="1433469" y="0"/>
                  </a:lnTo>
                  <a:cubicBezTo>
                    <a:pt x="1471689" y="0"/>
                    <a:pt x="1502672" y="30983"/>
                    <a:pt x="1502672" y="69204"/>
                  </a:cubicBezTo>
                  <a:lnTo>
                    <a:pt x="1502672" y="264664"/>
                  </a:lnTo>
                  <a:cubicBezTo>
                    <a:pt x="1502672" y="283017"/>
                    <a:pt x="1495381" y="300620"/>
                    <a:pt x="1482403" y="313598"/>
                  </a:cubicBezTo>
                  <a:cubicBezTo>
                    <a:pt x="1469425" y="326576"/>
                    <a:pt x="1451823" y="333867"/>
                    <a:pt x="1433469" y="333867"/>
                  </a:cubicBezTo>
                  <a:lnTo>
                    <a:pt x="69204" y="333867"/>
                  </a:lnTo>
                  <a:cubicBezTo>
                    <a:pt x="50850" y="333867"/>
                    <a:pt x="33247" y="326576"/>
                    <a:pt x="20269" y="313598"/>
                  </a:cubicBezTo>
                  <a:cubicBezTo>
                    <a:pt x="7291" y="300620"/>
                    <a:pt x="0" y="283017"/>
                    <a:pt x="0" y="264664"/>
                  </a:cubicBezTo>
                  <a:lnTo>
                    <a:pt x="0" y="69204"/>
                  </a:lnTo>
                  <a:cubicBezTo>
                    <a:pt x="0" y="50850"/>
                    <a:pt x="7291" y="33247"/>
                    <a:pt x="20269" y="20269"/>
                  </a:cubicBezTo>
                  <a:cubicBezTo>
                    <a:pt x="33247" y="7291"/>
                    <a:pt x="50850" y="0"/>
                    <a:pt x="69204" y="0"/>
                  </a:cubicBezTo>
                  <a:close/>
                </a:path>
              </a:pathLst>
            </a:custGeom>
            <a:solidFill>
              <a:srgbClr val="73BD4C"/>
            </a:solidFill>
          </p:spPr>
          <p:txBody>
            <a:bodyPr/>
            <a:lstStyle/>
            <a:p>
              <a:endParaRPr lang="en-US"/>
            </a:p>
          </p:txBody>
        </p:sp>
        <p:sp>
          <p:nvSpPr>
            <p:cNvPr id="7" name="TextBox 7"/>
            <p:cNvSpPr txBox="1"/>
            <p:nvPr/>
          </p:nvSpPr>
          <p:spPr>
            <a:xfrm>
              <a:off x="0" y="-47625"/>
              <a:ext cx="1502672" cy="381492"/>
            </a:xfrm>
            <a:prstGeom prst="rect">
              <a:avLst/>
            </a:prstGeom>
          </p:spPr>
          <p:txBody>
            <a:bodyPr lIns="50800" tIns="50800" rIns="50800" bIns="50800" rtlCol="0" anchor="ctr"/>
            <a:lstStyle/>
            <a:p>
              <a:pPr algn="ctr">
                <a:lnSpc>
                  <a:spcPts val="3640"/>
                </a:lnSpc>
              </a:pPr>
              <a:endParaRPr/>
            </a:p>
          </p:txBody>
        </p:sp>
      </p:grpSp>
      <p:sp>
        <p:nvSpPr>
          <p:cNvPr id="8" name="TextBox 8"/>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FFFFFF"/>
                </a:solidFill>
                <a:latin typeface="Cy Grotesk Wide"/>
              </a:rPr>
              <a:t>Tax-deferred </a:t>
            </a:r>
          </a:p>
          <a:p>
            <a:pPr marL="0" lvl="0" indent="0" algn="ctr">
              <a:lnSpc>
                <a:spcPts val="3840"/>
              </a:lnSpc>
              <a:spcBef>
                <a:spcPct val="0"/>
              </a:spcBef>
            </a:pPr>
            <a:r>
              <a:rPr lang="en-US" sz="3200">
                <a:solidFill>
                  <a:srgbClr val="FFFFFF"/>
                </a:solidFill>
                <a:latin typeface="Cy Grotesk Wide"/>
              </a:rPr>
              <a:t>(Tax-procrastination)</a:t>
            </a:r>
          </a:p>
        </p:txBody>
      </p:sp>
      <p:sp>
        <p:nvSpPr>
          <p:cNvPr id="9" name="TextBox 9"/>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0" name="AutoShape 10"/>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1" name="AutoShape 11"/>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82878B"/>
                </a:solidFill>
                <a:latin typeface="Canva Sans"/>
              </a:rPr>
              <a:t>Bank Accounts</a:t>
            </a:r>
          </a:p>
          <a:p>
            <a:pPr>
              <a:lnSpc>
                <a:spcPts val="3640"/>
              </a:lnSpc>
            </a:pPr>
            <a:r>
              <a:rPr lang="en-US" sz="2600">
                <a:solidFill>
                  <a:srgbClr val="82878B"/>
                </a:solidFill>
                <a:latin typeface="Canva Sans"/>
              </a:rPr>
              <a:t>CDs</a:t>
            </a:r>
          </a:p>
          <a:p>
            <a:pPr>
              <a:lnSpc>
                <a:spcPts val="3640"/>
              </a:lnSpc>
            </a:pPr>
            <a:r>
              <a:rPr lang="en-US" sz="2600">
                <a:solidFill>
                  <a:srgbClr val="82878B"/>
                </a:solidFill>
                <a:latin typeface="Canva Sans"/>
              </a:rPr>
              <a:t>MMA</a:t>
            </a:r>
          </a:p>
          <a:p>
            <a:pPr>
              <a:lnSpc>
                <a:spcPts val="3640"/>
              </a:lnSpc>
            </a:pPr>
            <a:r>
              <a:rPr lang="en-US" sz="2600">
                <a:solidFill>
                  <a:srgbClr val="82878B"/>
                </a:solidFill>
                <a:latin typeface="Canva Sans"/>
              </a:rPr>
              <a:t>Brokerage Accounts (Stocks, Bonds, Mutual Funds, ETFs)</a:t>
            </a:r>
          </a:p>
        </p:txBody>
      </p:sp>
      <p:sp>
        <p:nvSpPr>
          <p:cNvPr id="13" name="TextBox 13"/>
          <p:cNvSpPr txBox="1"/>
          <p:nvPr/>
        </p:nvSpPr>
        <p:spPr>
          <a:xfrm>
            <a:off x="711954" y="6058738"/>
            <a:ext cx="21342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Liquid</a:t>
            </a:r>
          </a:p>
        </p:txBody>
      </p:sp>
      <p:sp>
        <p:nvSpPr>
          <p:cNvPr id="14" name="TextBox 14"/>
          <p:cNvSpPr txBox="1"/>
          <p:nvPr/>
        </p:nvSpPr>
        <p:spPr>
          <a:xfrm>
            <a:off x="711954" y="6757787"/>
            <a:ext cx="37629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Taxable (1099)</a:t>
            </a:r>
          </a:p>
        </p:txBody>
      </p:sp>
      <p:sp>
        <p:nvSpPr>
          <p:cNvPr id="15" name="TextBox 15"/>
          <p:cNvSpPr txBox="1"/>
          <p:nvPr/>
        </p:nvSpPr>
        <p:spPr>
          <a:xfrm>
            <a:off x="6473420" y="3318929"/>
            <a:ext cx="4961994" cy="3648710"/>
          </a:xfrm>
          <a:prstGeom prst="rect">
            <a:avLst/>
          </a:prstGeom>
        </p:spPr>
        <p:txBody>
          <a:bodyPr lIns="0" tIns="0" rIns="0" bIns="0" rtlCol="0" anchor="t">
            <a:spAutoFit/>
          </a:bodyPr>
          <a:lstStyle/>
          <a:p>
            <a:pPr>
              <a:lnSpc>
                <a:spcPts val="3640"/>
              </a:lnSpc>
            </a:pPr>
            <a:r>
              <a:rPr lang="en-US" sz="2600">
                <a:solidFill>
                  <a:srgbClr val="FFFFFF"/>
                </a:solidFill>
                <a:latin typeface="Canva Sans"/>
              </a:rPr>
              <a:t>IRAs (Traditional, SEP, SIMPLE)</a:t>
            </a:r>
          </a:p>
          <a:p>
            <a:pPr>
              <a:lnSpc>
                <a:spcPts val="3640"/>
              </a:lnSpc>
            </a:pPr>
            <a:r>
              <a:rPr lang="en-US" sz="2600">
                <a:solidFill>
                  <a:srgbClr val="FFFFFF"/>
                </a:solidFill>
                <a:latin typeface="Canva Sans"/>
              </a:rPr>
              <a:t>401Ks</a:t>
            </a:r>
          </a:p>
          <a:p>
            <a:pPr>
              <a:lnSpc>
                <a:spcPts val="3640"/>
              </a:lnSpc>
            </a:pPr>
            <a:r>
              <a:rPr lang="en-US" sz="2600">
                <a:solidFill>
                  <a:srgbClr val="FFFFFF"/>
                </a:solidFill>
                <a:latin typeface="Canva Sans"/>
              </a:rPr>
              <a:t>457s</a:t>
            </a:r>
          </a:p>
          <a:p>
            <a:pPr>
              <a:lnSpc>
                <a:spcPts val="3640"/>
              </a:lnSpc>
            </a:pPr>
            <a:r>
              <a:rPr lang="en-US" sz="2600">
                <a:solidFill>
                  <a:srgbClr val="FFFFFF"/>
                </a:solidFill>
                <a:latin typeface="Canva Sans"/>
              </a:rPr>
              <a:t>403(b)s</a:t>
            </a:r>
          </a:p>
          <a:p>
            <a:pPr>
              <a:lnSpc>
                <a:spcPts val="3640"/>
              </a:lnSpc>
            </a:pPr>
            <a:r>
              <a:rPr lang="en-US" sz="2600">
                <a:solidFill>
                  <a:srgbClr val="FFFFFF"/>
                </a:solidFill>
                <a:latin typeface="Canva Sans"/>
              </a:rPr>
              <a:t>TSPs</a:t>
            </a:r>
          </a:p>
          <a:p>
            <a:pPr>
              <a:lnSpc>
                <a:spcPts val="3640"/>
              </a:lnSpc>
            </a:pPr>
            <a:r>
              <a:rPr lang="en-US" sz="2600">
                <a:solidFill>
                  <a:srgbClr val="FFFFFF"/>
                </a:solidFill>
                <a:latin typeface="Canva Sans"/>
              </a:rPr>
              <a:t>Annuities</a:t>
            </a:r>
          </a:p>
          <a:p>
            <a:pPr>
              <a:lnSpc>
                <a:spcPts val="3640"/>
              </a:lnSpc>
            </a:pPr>
            <a:endParaRPr lang="en-US" sz="2600">
              <a:solidFill>
                <a:srgbClr val="FFFFFF"/>
              </a:solidFill>
              <a:latin typeface="Canva Sans"/>
            </a:endParaRPr>
          </a:p>
          <a:p>
            <a:pPr>
              <a:lnSpc>
                <a:spcPts val="3640"/>
              </a:lnSpc>
            </a:pPr>
            <a:endParaRPr lang="en-US" sz="2600">
              <a:solidFill>
                <a:srgbClr val="FFFFFF"/>
              </a:solidFill>
              <a:latin typeface="Canva Sans"/>
            </a:endParaRPr>
          </a:p>
        </p:txBody>
      </p:sp>
      <p:grpSp>
        <p:nvGrpSpPr>
          <p:cNvPr id="16" name="Group 16"/>
          <p:cNvGrpSpPr/>
          <p:nvPr/>
        </p:nvGrpSpPr>
        <p:grpSpPr>
          <a:xfrm>
            <a:off x="0" y="2973439"/>
            <a:ext cx="18288000" cy="7313561"/>
            <a:chOff x="0" y="0"/>
            <a:chExt cx="4816593" cy="1926205"/>
          </a:xfrm>
        </p:grpSpPr>
        <p:sp>
          <p:nvSpPr>
            <p:cNvPr id="17" name="Freeform 17"/>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8" name="TextBox 18"/>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sp>
        <p:nvSpPr>
          <p:cNvPr id="19" name="TextBox 19"/>
          <p:cNvSpPr txBox="1"/>
          <p:nvPr/>
        </p:nvSpPr>
        <p:spPr>
          <a:xfrm>
            <a:off x="6658235" y="4652327"/>
            <a:ext cx="4971529"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rPr>
              <a:t>Pre-tax Penalty</a:t>
            </a:r>
          </a:p>
        </p:txBody>
      </p:sp>
      <p:sp>
        <p:nvSpPr>
          <p:cNvPr id="20" name="TextBox 20"/>
          <p:cNvSpPr txBox="1"/>
          <p:nvPr/>
        </p:nvSpPr>
        <p:spPr>
          <a:xfrm>
            <a:off x="5631098" y="5743125"/>
            <a:ext cx="7025804" cy="887095"/>
          </a:xfrm>
          <a:prstGeom prst="rect">
            <a:avLst/>
          </a:prstGeom>
        </p:spPr>
        <p:txBody>
          <a:bodyPr lIns="0" tIns="0" rIns="0" bIns="0" rtlCol="0" anchor="t">
            <a:spAutoFit/>
          </a:bodyPr>
          <a:lstStyle/>
          <a:p>
            <a:pPr algn="ctr">
              <a:lnSpc>
                <a:spcPts val="7279"/>
              </a:lnSpc>
            </a:pPr>
            <a:r>
              <a:rPr lang="en-US" sz="5199">
                <a:solidFill>
                  <a:srgbClr val="E7843B"/>
                </a:solidFill>
                <a:latin typeface="Canva Sans Bold"/>
              </a:rPr>
              <a:t>LTCG Tax vs STCG Tax</a:t>
            </a:r>
          </a:p>
        </p:txBody>
      </p:sp>
      <p:sp>
        <p:nvSpPr>
          <p:cNvPr id="21" name="TextBox 21"/>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3" name="AutoShape 3"/>
          <p:cNvSpPr/>
          <p:nvPr/>
        </p:nvSpPr>
        <p:spPr>
          <a:xfrm>
            <a:off x="6973977" y="1057275"/>
            <a:ext cx="4340047" cy="0"/>
          </a:xfrm>
          <a:prstGeom prst="line">
            <a:avLst/>
          </a:prstGeom>
          <a:ln w="38100" cap="flat">
            <a:solidFill>
              <a:srgbClr val="30B3E7"/>
            </a:solidFill>
            <a:prstDash val="solid"/>
            <a:headEnd type="none" w="sm" len="sm"/>
            <a:tailEnd type="none" w="sm" len="sm"/>
          </a:ln>
        </p:spPr>
        <p:txBody>
          <a:bodyPr/>
          <a:lstStyle/>
          <a:p>
            <a:endParaRPr lang="en-US"/>
          </a:p>
        </p:txBody>
      </p:sp>
      <p:sp>
        <p:nvSpPr>
          <p:cNvPr id="4" name="TextBox 4"/>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82878B"/>
                </a:solidFill>
                <a:latin typeface="Cy Grotesk Wide"/>
              </a:rPr>
              <a:t>Taxable</a:t>
            </a:r>
          </a:p>
        </p:txBody>
      </p:sp>
      <p:grpSp>
        <p:nvGrpSpPr>
          <p:cNvPr id="5" name="Group 5"/>
          <p:cNvGrpSpPr/>
          <p:nvPr/>
        </p:nvGrpSpPr>
        <p:grpSpPr>
          <a:xfrm>
            <a:off x="6289345" y="1514294"/>
            <a:ext cx="5705459" cy="1267651"/>
            <a:chOff x="0" y="0"/>
            <a:chExt cx="1502672" cy="333867"/>
          </a:xfrm>
        </p:grpSpPr>
        <p:sp>
          <p:nvSpPr>
            <p:cNvPr id="6" name="Freeform 6"/>
            <p:cNvSpPr/>
            <p:nvPr/>
          </p:nvSpPr>
          <p:spPr>
            <a:xfrm>
              <a:off x="0" y="0"/>
              <a:ext cx="1502672" cy="333867"/>
            </a:xfrm>
            <a:custGeom>
              <a:avLst/>
              <a:gdLst/>
              <a:ahLst/>
              <a:cxnLst/>
              <a:rect l="l" t="t" r="r" b="b"/>
              <a:pathLst>
                <a:path w="1502672" h="333867">
                  <a:moveTo>
                    <a:pt x="69204" y="0"/>
                  </a:moveTo>
                  <a:lnTo>
                    <a:pt x="1433469" y="0"/>
                  </a:lnTo>
                  <a:cubicBezTo>
                    <a:pt x="1471689" y="0"/>
                    <a:pt x="1502672" y="30983"/>
                    <a:pt x="1502672" y="69204"/>
                  </a:cubicBezTo>
                  <a:lnTo>
                    <a:pt x="1502672" y="264664"/>
                  </a:lnTo>
                  <a:cubicBezTo>
                    <a:pt x="1502672" y="283017"/>
                    <a:pt x="1495381" y="300620"/>
                    <a:pt x="1482403" y="313598"/>
                  </a:cubicBezTo>
                  <a:cubicBezTo>
                    <a:pt x="1469425" y="326576"/>
                    <a:pt x="1451823" y="333867"/>
                    <a:pt x="1433469" y="333867"/>
                  </a:cubicBezTo>
                  <a:lnTo>
                    <a:pt x="69204" y="333867"/>
                  </a:lnTo>
                  <a:cubicBezTo>
                    <a:pt x="50850" y="333867"/>
                    <a:pt x="33247" y="326576"/>
                    <a:pt x="20269" y="313598"/>
                  </a:cubicBezTo>
                  <a:cubicBezTo>
                    <a:pt x="7291" y="300620"/>
                    <a:pt x="0" y="283017"/>
                    <a:pt x="0" y="264664"/>
                  </a:cubicBezTo>
                  <a:lnTo>
                    <a:pt x="0" y="69204"/>
                  </a:lnTo>
                  <a:cubicBezTo>
                    <a:pt x="0" y="50850"/>
                    <a:pt x="7291" y="33247"/>
                    <a:pt x="20269" y="20269"/>
                  </a:cubicBezTo>
                  <a:cubicBezTo>
                    <a:pt x="33247" y="7291"/>
                    <a:pt x="50850" y="0"/>
                    <a:pt x="69204" y="0"/>
                  </a:cubicBezTo>
                  <a:close/>
                </a:path>
              </a:pathLst>
            </a:custGeom>
            <a:solidFill>
              <a:srgbClr val="73BD4C"/>
            </a:solidFill>
          </p:spPr>
          <p:txBody>
            <a:bodyPr/>
            <a:lstStyle/>
            <a:p>
              <a:endParaRPr lang="en-US"/>
            </a:p>
          </p:txBody>
        </p:sp>
        <p:sp>
          <p:nvSpPr>
            <p:cNvPr id="7" name="TextBox 7"/>
            <p:cNvSpPr txBox="1"/>
            <p:nvPr/>
          </p:nvSpPr>
          <p:spPr>
            <a:xfrm>
              <a:off x="0" y="-47625"/>
              <a:ext cx="1502672" cy="381492"/>
            </a:xfrm>
            <a:prstGeom prst="rect">
              <a:avLst/>
            </a:prstGeom>
          </p:spPr>
          <p:txBody>
            <a:bodyPr lIns="50800" tIns="50800" rIns="50800" bIns="50800" rtlCol="0" anchor="ctr"/>
            <a:lstStyle/>
            <a:p>
              <a:pPr algn="ctr">
                <a:lnSpc>
                  <a:spcPts val="3640"/>
                </a:lnSpc>
              </a:pPr>
              <a:endParaRPr/>
            </a:p>
          </p:txBody>
        </p:sp>
      </p:grpSp>
      <p:sp>
        <p:nvSpPr>
          <p:cNvPr id="8" name="TextBox 8"/>
          <p:cNvSpPr txBox="1"/>
          <p:nvPr/>
        </p:nvSpPr>
        <p:spPr>
          <a:xfrm>
            <a:off x="6531674" y="1662345"/>
            <a:ext cx="5224651" cy="971550"/>
          </a:xfrm>
          <a:prstGeom prst="rect">
            <a:avLst/>
          </a:prstGeom>
        </p:spPr>
        <p:txBody>
          <a:bodyPr lIns="0" tIns="0" rIns="0" bIns="0" rtlCol="0" anchor="t">
            <a:spAutoFit/>
          </a:bodyPr>
          <a:lstStyle/>
          <a:p>
            <a:pPr algn="ctr">
              <a:lnSpc>
                <a:spcPts val="3840"/>
              </a:lnSpc>
            </a:pPr>
            <a:r>
              <a:rPr lang="en-US" sz="3200">
                <a:solidFill>
                  <a:srgbClr val="FFFFFF"/>
                </a:solidFill>
                <a:latin typeface="Cy Grotesk Wide Bold"/>
              </a:rPr>
              <a:t>Tax-deferred </a:t>
            </a:r>
          </a:p>
          <a:p>
            <a:pPr marL="0" lvl="0" indent="0" algn="ctr">
              <a:lnSpc>
                <a:spcPts val="3840"/>
              </a:lnSpc>
              <a:spcBef>
                <a:spcPct val="0"/>
              </a:spcBef>
            </a:pPr>
            <a:r>
              <a:rPr lang="en-US" sz="3200">
                <a:solidFill>
                  <a:srgbClr val="FFFFFF"/>
                </a:solidFill>
                <a:latin typeface="Cy Grotesk Wide Bold"/>
              </a:rPr>
              <a:t>(Tax-procrastination)</a:t>
            </a:r>
          </a:p>
        </p:txBody>
      </p:sp>
      <p:sp>
        <p:nvSpPr>
          <p:cNvPr id="9" name="TextBox 9"/>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494F56"/>
                </a:solidFill>
                <a:latin typeface="Cy Grotesk Wide"/>
              </a:rPr>
              <a:t>Tax-free</a:t>
            </a:r>
          </a:p>
        </p:txBody>
      </p:sp>
      <p:sp>
        <p:nvSpPr>
          <p:cNvPr id="10" name="AutoShape 10"/>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1" name="AutoShape 11"/>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82878B"/>
                </a:solidFill>
                <a:latin typeface="Canva Sans"/>
              </a:rPr>
              <a:t>Bank Accounts</a:t>
            </a:r>
          </a:p>
          <a:p>
            <a:pPr>
              <a:lnSpc>
                <a:spcPts val="3640"/>
              </a:lnSpc>
            </a:pPr>
            <a:r>
              <a:rPr lang="en-US" sz="2600">
                <a:solidFill>
                  <a:srgbClr val="82878B"/>
                </a:solidFill>
                <a:latin typeface="Canva Sans"/>
              </a:rPr>
              <a:t>CDs</a:t>
            </a:r>
          </a:p>
          <a:p>
            <a:pPr>
              <a:lnSpc>
                <a:spcPts val="3640"/>
              </a:lnSpc>
            </a:pPr>
            <a:r>
              <a:rPr lang="en-US" sz="2600">
                <a:solidFill>
                  <a:srgbClr val="82878B"/>
                </a:solidFill>
                <a:latin typeface="Canva Sans"/>
              </a:rPr>
              <a:t>MMA</a:t>
            </a:r>
          </a:p>
          <a:p>
            <a:pPr>
              <a:lnSpc>
                <a:spcPts val="3640"/>
              </a:lnSpc>
            </a:pPr>
            <a:r>
              <a:rPr lang="en-US" sz="2600">
                <a:solidFill>
                  <a:srgbClr val="82878B"/>
                </a:solidFill>
                <a:latin typeface="Canva Sans"/>
              </a:rPr>
              <a:t>Brokerage Accounts (Stocks, Bonds, Mutual Funds, ETFs)</a:t>
            </a:r>
          </a:p>
        </p:txBody>
      </p:sp>
      <p:sp>
        <p:nvSpPr>
          <p:cNvPr id="13" name="TextBox 13"/>
          <p:cNvSpPr txBox="1"/>
          <p:nvPr/>
        </p:nvSpPr>
        <p:spPr>
          <a:xfrm>
            <a:off x="711954" y="6058738"/>
            <a:ext cx="21342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Liquid</a:t>
            </a:r>
          </a:p>
        </p:txBody>
      </p:sp>
      <p:sp>
        <p:nvSpPr>
          <p:cNvPr id="14" name="TextBox 14"/>
          <p:cNvSpPr txBox="1"/>
          <p:nvPr/>
        </p:nvSpPr>
        <p:spPr>
          <a:xfrm>
            <a:off x="711954" y="6757787"/>
            <a:ext cx="37629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Taxable (1099)</a:t>
            </a:r>
          </a:p>
        </p:txBody>
      </p:sp>
      <p:sp>
        <p:nvSpPr>
          <p:cNvPr id="15" name="TextBox 15"/>
          <p:cNvSpPr txBox="1"/>
          <p:nvPr/>
        </p:nvSpPr>
        <p:spPr>
          <a:xfrm>
            <a:off x="6473420" y="3318929"/>
            <a:ext cx="4961994" cy="3648710"/>
          </a:xfrm>
          <a:prstGeom prst="rect">
            <a:avLst/>
          </a:prstGeom>
        </p:spPr>
        <p:txBody>
          <a:bodyPr lIns="0" tIns="0" rIns="0" bIns="0" rtlCol="0" anchor="t">
            <a:spAutoFit/>
          </a:bodyPr>
          <a:lstStyle/>
          <a:p>
            <a:pPr>
              <a:lnSpc>
                <a:spcPts val="3640"/>
              </a:lnSpc>
            </a:pPr>
            <a:r>
              <a:rPr lang="en-US" sz="2600">
                <a:solidFill>
                  <a:srgbClr val="FFFFFF"/>
                </a:solidFill>
                <a:latin typeface="Canva Sans"/>
              </a:rPr>
              <a:t>IRAs (Traditional, SEP, SIMPLE)</a:t>
            </a:r>
          </a:p>
          <a:p>
            <a:pPr>
              <a:lnSpc>
                <a:spcPts val="3640"/>
              </a:lnSpc>
            </a:pPr>
            <a:r>
              <a:rPr lang="en-US" sz="2600">
                <a:solidFill>
                  <a:srgbClr val="FFFFFF"/>
                </a:solidFill>
                <a:latin typeface="Canva Sans"/>
              </a:rPr>
              <a:t>401Ks</a:t>
            </a:r>
          </a:p>
          <a:p>
            <a:pPr>
              <a:lnSpc>
                <a:spcPts val="3640"/>
              </a:lnSpc>
            </a:pPr>
            <a:r>
              <a:rPr lang="en-US" sz="2600">
                <a:solidFill>
                  <a:srgbClr val="FFFFFF"/>
                </a:solidFill>
                <a:latin typeface="Canva Sans"/>
              </a:rPr>
              <a:t>457s</a:t>
            </a:r>
          </a:p>
          <a:p>
            <a:pPr>
              <a:lnSpc>
                <a:spcPts val="3640"/>
              </a:lnSpc>
            </a:pPr>
            <a:r>
              <a:rPr lang="en-US" sz="2600">
                <a:solidFill>
                  <a:srgbClr val="FFFFFF"/>
                </a:solidFill>
                <a:latin typeface="Canva Sans"/>
              </a:rPr>
              <a:t>403(b)s</a:t>
            </a:r>
          </a:p>
          <a:p>
            <a:pPr>
              <a:lnSpc>
                <a:spcPts val="3640"/>
              </a:lnSpc>
            </a:pPr>
            <a:r>
              <a:rPr lang="en-US" sz="2600">
                <a:solidFill>
                  <a:srgbClr val="FFFFFF"/>
                </a:solidFill>
                <a:latin typeface="Canva Sans"/>
              </a:rPr>
              <a:t>TSPs</a:t>
            </a:r>
          </a:p>
          <a:p>
            <a:pPr>
              <a:lnSpc>
                <a:spcPts val="3640"/>
              </a:lnSpc>
            </a:pPr>
            <a:r>
              <a:rPr lang="en-US" sz="2600">
                <a:solidFill>
                  <a:srgbClr val="FFFFFF"/>
                </a:solidFill>
                <a:latin typeface="Canva Sans"/>
              </a:rPr>
              <a:t>Annuities</a:t>
            </a:r>
          </a:p>
          <a:p>
            <a:pPr>
              <a:lnSpc>
                <a:spcPts val="3640"/>
              </a:lnSpc>
            </a:pPr>
            <a:endParaRPr lang="en-US" sz="2600">
              <a:solidFill>
                <a:srgbClr val="FFFFFF"/>
              </a:solidFill>
              <a:latin typeface="Canva Sans"/>
            </a:endParaRPr>
          </a:p>
          <a:p>
            <a:pPr>
              <a:lnSpc>
                <a:spcPts val="3640"/>
              </a:lnSpc>
            </a:pPr>
            <a:endParaRPr lang="en-US" sz="2600">
              <a:solidFill>
                <a:srgbClr val="FFFFFF"/>
              </a:solidFill>
              <a:latin typeface="Canva Sans"/>
            </a:endParaRPr>
          </a:p>
        </p:txBody>
      </p:sp>
      <p:grpSp>
        <p:nvGrpSpPr>
          <p:cNvPr id="16" name="Group 16"/>
          <p:cNvGrpSpPr/>
          <p:nvPr/>
        </p:nvGrpSpPr>
        <p:grpSpPr>
          <a:xfrm>
            <a:off x="0" y="2973439"/>
            <a:ext cx="18288000" cy="7313561"/>
            <a:chOff x="0" y="0"/>
            <a:chExt cx="4816593" cy="1926205"/>
          </a:xfrm>
        </p:grpSpPr>
        <p:sp>
          <p:nvSpPr>
            <p:cNvPr id="17" name="Freeform 17"/>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18" name="TextBox 18"/>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grpSp>
        <p:nvGrpSpPr>
          <p:cNvPr id="19" name="Group 19"/>
          <p:cNvGrpSpPr/>
          <p:nvPr/>
        </p:nvGrpSpPr>
        <p:grpSpPr>
          <a:xfrm>
            <a:off x="1701576" y="3784600"/>
            <a:ext cx="14865798" cy="4832350"/>
            <a:chOff x="0" y="0"/>
            <a:chExt cx="19821064" cy="6443133"/>
          </a:xfrm>
        </p:grpSpPr>
        <p:sp>
          <p:nvSpPr>
            <p:cNvPr id="20" name="TextBox 20"/>
            <p:cNvSpPr txBox="1"/>
            <p:nvPr/>
          </p:nvSpPr>
          <p:spPr>
            <a:xfrm>
              <a:off x="0" y="-76200"/>
              <a:ext cx="9839110" cy="4639733"/>
            </a:xfrm>
            <a:prstGeom prst="rect">
              <a:avLst/>
            </a:prstGeom>
          </p:spPr>
          <p:txBody>
            <a:bodyPr lIns="0" tIns="0" rIns="0" bIns="0" rtlCol="0" anchor="t">
              <a:spAutoFit/>
            </a:bodyPr>
            <a:lstStyle/>
            <a:p>
              <a:pPr>
                <a:lnSpc>
                  <a:spcPts val="5599"/>
                </a:lnSpc>
              </a:pPr>
              <a:r>
                <a:rPr lang="en-US" sz="3999">
                  <a:solidFill>
                    <a:srgbClr val="73BD4C"/>
                  </a:solidFill>
                  <a:latin typeface="Canva Sans"/>
                </a:rPr>
                <a:t>PRO</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Pre-tax</a:t>
              </a:r>
            </a:p>
            <a:p>
              <a:pPr marL="863599" lvl="1" indent="-431800">
                <a:lnSpc>
                  <a:spcPts val="5599"/>
                </a:lnSpc>
                <a:buFont typeface="Arial"/>
                <a:buChar char="•"/>
              </a:pPr>
              <a:r>
                <a:rPr lang="en-US" sz="3999">
                  <a:solidFill>
                    <a:srgbClr val="FFFFFF"/>
                  </a:solidFill>
                  <a:latin typeface="Canva Sans"/>
                </a:rPr>
                <a:t>Growth Potential</a:t>
              </a:r>
            </a:p>
            <a:p>
              <a:pPr marL="863599" lvl="1" indent="-431800">
                <a:lnSpc>
                  <a:spcPts val="5599"/>
                </a:lnSpc>
                <a:buFont typeface="Arial"/>
                <a:buChar char="•"/>
              </a:pPr>
              <a:r>
                <a:rPr lang="en-US" sz="3999">
                  <a:solidFill>
                    <a:srgbClr val="FFFFFF"/>
                  </a:solidFill>
                  <a:latin typeface="Canva Sans"/>
                </a:rPr>
                <a:t>Not hindered by tax along the way</a:t>
              </a:r>
            </a:p>
          </p:txBody>
        </p:sp>
        <p:sp>
          <p:nvSpPr>
            <p:cNvPr id="21" name="TextBox 21"/>
            <p:cNvSpPr txBox="1"/>
            <p:nvPr/>
          </p:nvSpPr>
          <p:spPr>
            <a:xfrm>
              <a:off x="11646927" y="-76200"/>
              <a:ext cx="8174137" cy="6519333"/>
            </a:xfrm>
            <a:prstGeom prst="rect">
              <a:avLst/>
            </a:prstGeom>
          </p:spPr>
          <p:txBody>
            <a:bodyPr lIns="0" tIns="0" rIns="0" bIns="0" rtlCol="0" anchor="t">
              <a:spAutoFit/>
            </a:bodyPr>
            <a:lstStyle/>
            <a:p>
              <a:pPr>
                <a:lnSpc>
                  <a:spcPts val="5599"/>
                </a:lnSpc>
              </a:pPr>
              <a:r>
                <a:rPr lang="en-US" sz="3999">
                  <a:solidFill>
                    <a:srgbClr val="CB521C"/>
                  </a:solidFill>
                  <a:latin typeface="Canva Sans"/>
                </a:rPr>
                <a:t>CON</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Loss of deductions</a:t>
              </a:r>
            </a:p>
            <a:p>
              <a:pPr marL="863599" lvl="1" indent="-431800">
                <a:lnSpc>
                  <a:spcPts val="5599"/>
                </a:lnSpc>
                <a:buFont typeface="Arial"/>
                <a:buChar char="•"/>
              </a:pPr>
              <a:r>
                <a:rPr lang="en-US" sz="3999">
                  <a:solidFill>
                    <a:srgbClr val="FFFFFF"/>
                  </a:solidFill>
                  <a:latin typeface="Canva Sans"/>
                </a:rPr>
                <a:t>Where are taxes headed?</a:t>
              </a:r>
            </a:p>
            <a:p>
              <a:pPr marL="863599" lvl="1" indent="-431800">
                <a:lnSpc>
                  <a:spcPts val="5599"/>
                </a:lnSpc>
                <a:buFont typeface="Arial"/>
                <a:buChar char="•"/>
              </a:pPr>
              <a:r>
                <a:rPr lang="en-US" sz="3999">
                  <a:solidFill>
                    <a:srgbClr val="FFFFFF"/>
                  </a:solidFill>
                  <a:latin typeface="Canva Sans"/>
                </a:rPr>
                <a:t>Pre-tax penalty</a:t>
              </a:r>
            </a:p>
            <a:p>
              <a:pPr marL="863599" lvl="1" indent="-431800">
                <a:lnSpc>
                  <a:spcPts val="5599"/>
                </a:lnSpc>
                <a:buFont typeface="Arial"/>
                <a:buChar char="•"/>
              </a:pPr>
              <a:r>
                <a:rPr lang="en-US" sz="3999">
                  <a:solidFill>
                    <a:srgbClr val="FFFFFF"/>
                  </a:solidFill>
                  <a:latin typeface="Canva Sans"/>
                </a:rPr>
                <a:t>Provisional Income</a:t>
              </a:r>
            </a:p>
            <a:p>
              <a:pPr>
                <a:lnSpc>
                  <a:spcPts val="5599"/>
                </a:lnSpc>
              </a:pPr>
              <a:endParaRPr lang="en-US" sz="3999">
                <a:solidFill>
                  <a:srgbClr val="FFFFFF"/>
                </a:solidFill>
                <a:latin typeface="Canva Sans"/>
              </a:endParaRPr>
            </a:p>
          </p:txBody>
        </p:sp>
      </p:grpSp>
      <p:sp>
        <p:nvSpPr>
          <p:cNvPr id="22" name="TextBox 22"/>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600985" y="-1226796"/>
            <a:ext cx="6581648" cy="6581648"/>
          </a:xfrm>
          <a:custGeom>
            <a:avLst/>
            <a:gdLst/>
            <a:ahLst/>
            <a:cxnLst/>
            <a:rect l="l" t="t" r="r" b="b"/>
            <a:pathLst>
              <a:path w="6581648" h="6581648">
                <a:moveTo>
                  <a:pt x="0" y="0"/>
                </a:moveTo>
                <a:lnTo>
                  <a:pt x="6581648" y="0"/>
                </a:lnTo>
                <a:lnTo>
                  <a:pt x="6581648" y="6581648"/>
                </a:lnTo>
                <a:lnTo>
                  <a:pt x="0" y="658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382477" y="6755365"/>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500274" y="4085812"/>
            <a:ext cx="7286988" cy="5976348"/>
            <a:chOff x="0" y="0"/>
            <a:chExt cx="1689194" cy="1385375"/>
          </a:xfrm>
        </p:grpSpPr>
        <p:sp>
          <p:nvSpPr>
            <p:cNvPr id="5" name="Freeform 5"/>
            <p:cNvSpPr/>
            <p:nvPr/>
          </p:nvSpPr>
          <p:spPr>
            <a:xfrm>
              <a:off x="0" y="0"/>
              <a:ext cx="1689194" cy="1385375"/>
            </a:xfrm>
            <a:custGeom>
              <a:avLst/>
              <a:gdLst/>
              <a:ahLst/>
              <a:cxnLst/>
              <a:rect l="l" t="t" r="r" b="b"/>
              <a:pathLst>
                <a:path w="1689194" h="1385375">
                  <a:moveTo>
                    <a:pt x="1564734" y="1385375"/>
                  </a:moveTo>
                  <a:lnTo>
                    <a:pt x="124460" y="1385375"/>
                  </a:lnTo>
                  <a:cubicBezTo>
                    <a:pt x="55880" y="1385375"/>
                    <a:pt x="0" y="1329495"/>
                    <a:pt x="0" y="1260915"/>
                  </a:cubicBezTo>
                  <a:lnTo>
                    <a:pt x="0" y="124460"/>
                  </a:lnTo>
                  <a:cubicBezTo>
                    <a:pt x="0" y="55880"/>
                    <a:pt x="55880" y="0"/>
                    <a:pt x="124460" y="0"/>
                  </a:cubicBezTo>
                  <a:lnTo>
                    <a:pt x="1564734" y="0"/>
                  </a:lnTo>
                  <a:cubicBezTo>
                    <a:pt x="1633314" y="0"/>
                    <a:pt x="1689194" y="55880"/>
                    <a:pt x="1689194" y="124460"/>
                  </a:cubicBezTo>
                  <a:lnTo>
                    <a:pt x="1689194" y="1260915"/>
                  </a:lnTo>
                  <a:cubicBezTo>
                    <a:pt x="1689194" y="1329495"/>
                    <a:pt x="1633314" y="1385375"/>
                    <a:pt x="1564734" y="1385375"/>
                  </a:cubicBezTo>
                  <a:close/>
                </a:path>
              </a:pathLst>
            </a:custGeom>
            <a:solidFill>
              <a:srgbClr val="FFFFFF">
                <a:alpha val="27843"/>
              </a:srgbClr>
            </a:solidFill>
          </p:spPr>
          <p:txBody>
            <a:bodyPr/>
            <a:lstStyle/>
            <a:p>
              <a:endParaRPr lang="en-US"/>
            </a:p>
          </p:txBody>
        </p:sp>
      </p:grpSp>
      <p:grpSp>
        <p:nvGrpSpPr>
          <p:cNvPr id="6" name="Group 6"/>
          <p:cNvGrpSpPr/>
          <p:nvPr/>
        </p:nvGrpSpPr>
        <p:grpSpPr>
          <a:xfrm>
            <a:off x="1789602" y="2064028"/>
            <a:ext cx="14708797" cy="2330606"/>
            <a:chOff x="0" y="0"/>
            <a:chExt cx="19611729" cy="3107475"/>
          </a:xfrm>
        </p:grpSpPr>
        <p:sp>
          <p:nvSpPr>
            <p:cNvPr id="7" name="TextBox 7"/>
            <p:cNvSpPr txBox="1"/>
            <p:nvPr/>
          </p:nvSpPr>
          <p:spPr>
            <a:xfrm>
              <a:off x="0" y="-19050"/>
              <a:ext cx="19611729" cy="1644650"/>
            </a:xfrm>
            <a:prstGeom prst="rect">
              <a:avLst/>
            </a:prstGeom>
          </p:spPr>
          <p:txBody>
            <a:bodyPr lIns="0" tIns="0" rIns="0" bIns="0" rtlCol="0" anchor="t">
              <a:spAutoFit/>
            </a:bodyPr>
            <a:lstStyle/>
            <a:p>
              <a:pPr>
                <a:lnSpc>
                  <a:spcPts val="9600"/>
                </a:lnSpc>
              </a:pPr>
              <a:r>
                <a:rPr lang="en-US" sz="8000">
                  <a:solidFill>
                    <a:srgbClr val="FFFFFF"/>
                  </a:solidFill>
                  <a:latin typeface="Cy Grotesk Wide"/>
                </a:rPr>
                <a:t>Taxes on Social Security</a:t>
              </a:r>
            </a:p>
          </p:txBody>
        </p:sp>
        <p:sp>
          <p:nvSpPr>
            <p:cNvPr id="8" name="TextBox 8"/>
            <p:cNvSpPr txBox="1"/>
            <p:nvPr/>
          </p:nvSpPr>
          <p:spPr>
            <a:xfrm>
              <a:off x="0" y="2450250"/>
              <a:ext cx="19611729" cy="657225"/>
            </a:xfrm>
            <a:prstGeom prst="rect">
              <a:avLst/>
            </a:prstGeom>
          </p:spPr>
          <p:txBody>
            <a:bodyPr lIns="0" tIns="0" rIns="0" bIns="0" rtlCol="0" anchor="t">
              <a:spAutoFit/>
            </a:bodyPr>
            <a:lstStyle/>
            <a:p>
              <a:pPr>
                <a:lnSpc>
                  <a:spcPts val="3900"/>
                </a:lnSpc>
              </a:pPr>
              <a:endParaRPr/>
            </a:p>
          </p:txBody>
        </p:sp>
      </p:grpSp>
      <p:pic>
        <p:nvPicPr>
          <p:cNvPr id="9" name="Picture 9"/>
          <p:cNvPicPr>
            <a:picLocks noChangeAspect="1"/>
          </p:cNvPicPr>
          <p:nvPr/>
        </p:nvPicPr>
        <p:blipFill>
          <a:blip r:embed="rId7"/>
          <a:stretch>
            <a:fillRect/>
          </a:stretch>
        </p:blipFill>
        <p:spPr>
          <a:xfrm>
            <a:off x="10233356" y="3493416"/>
            <a:ext cx="7089342" cy="7165902"/>
          </a:xfrm>
          <a:prstGeom prst="rect">
            <a:avLst/>
          </a:prstGeom>
        </p:spPr>
      </p:pic>
      <p:sp>
        <p:nvSpPr>
          <p:cNvPr id="10" name="AutoShape 10"/>
          <p:cNvSpPr/>
          <p:nvPr/>
        </p:nvSpPr>
        <p:spPr>
          <a:xfrm>
            <a:off x="10531907" y="7923480"/>
            <a:ext cx="6492240" cy="0"/>
          </a:xfrm>
          <a:prstGeom prst="line">
            <a:avLst/>
          </a:prstGeom>
          <a:ln w="104775" cap="flat">
            <a:solidFill>
              <a:srgbClr val="E7843B"/>
            </a:solidFill>
            <a:prstDash val="sysDash"/>
            <a:headEnd type="none" w="sm" len="sm"/>
            <a:tailEnd type="none" w="sm" len="sm"/>
          </a:ln>
        </p:spPr>
        <p:txBody>
          <a:bodyPr/>
          <a:lstStyle/>
          <a:p>
            <a:endParaRPr lang="en-US"/>
          </a:p>
        </p:txBody>
      </p:sp>
      <p:sp>
        <p:nvSpPr>
          <p:cNvPr id="11" name="Freeform 11"/>
          <p:cNvSpPr/>
          <p:nvPr/>
        </p:nvSpPr>
        <p:spPr>
          <a:xfrm>
            <a:off x="9347037" y="6053889"/>
            <a:ext cx="2021179" cy="1869591"/>
          </a:xfrm>
          <a:custGeom>
            <a:avLst/>
            <a:gdLst/>
            <a:ahLst/>
            <a:cxnLst/>
            <a:rect l="l" t="t" r="r" b="b"/>
            <a:pathLst>
              <a:path w="2021179" h="1869591">
                <a:moveTo>
                  <a:pt x="0" y="0"/>
                </a:moveTo>
                <a:lnTo>
                  <a:pt x="2021179" y="0"/>
                </a:lnTo>
                <a:lnTo>
                  <a:pt x="2021179" y="1869591"/>
                </a:lnTo>
                <a:lnTo>
                  <a:pt x="0" y="18695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500274" y="4563110"/>
            <a:ext cx="7286988" cy="5380990"/>
          </a:xfrm>
          <a:prstGeom prst="rect">
            <a:avLst/>
          </a:prstGeom>
        </p:spPr>
        <p:txBody>
          <a:bodyPr lIns="0" tIns="0" rIns="0" bIns="0" rtlCol="0" anchor="t">
            <a:spAutoFit/>
          </a:bodyPr>
          <a:lstStyle/>
          <a:p>
            <a:pPr>
              <a:lnSpc>
                <a:spcPts val="4759"/>
              </a:lnSpc>
            </a:pPr>
            <a:r>
              <a:rPr lang="en-US" sz="3399">
                <a:solidFill>
                  <a:srgbClr val="FFFFFF"/>
                </a:solidFill>
                <a:latin typeface="Canva Sans Bold"/>
              </a:rPr>
              <a:t>Provisional Income:</a:t>
            </a:r>
          </a:p>
          <a:p>
            <a:pPr marL="734059" lvl="1" indent="-367030">
              <a:lnSpc>
                <a:spcPts val="4759"/>
              </a:lnSpc>
              <a:buFont typeface="Arial"/>
              <a:buChar char="•"/>
            </a:pPr>
            <a:r>
              <a:rPr lang="en-US" sz="3399">
                <a:solidFill>
                  <a:srgbClr val="FFFFFF"/>
                </a:solidFill>
                <a:latin typeface="Canva Sans"/>
              </a:rPr>
              <a:t>401K/IRA/457/403b/TSP distributions</a:t>
            </a:r>
          </a:p>
          <a:p>
            <a:pPr marL="734059" lvl="1" indent="-367030">
              <a:lnSpc>
                <a:spcPts val="4759"/>
              </a:lnSpc>
              <a:buFont typeface="Arial"/>
              <a:buChar char="•"/>
            </a:pPr>
            <a:r>
              <a:rPr lang="en-US" sz="3399">
                <a:solidFill>
                  <a:srgbClr val="FFFFFF"/>
                </a:solidFill>
                <a:latin typeface="Canva Sans"/>
              </a:rPr>
              <a:t>Interest (CDs, bonds, MMA)</a:t>
            </a:r>
          </a:p>
          <a:p>
            <a:pPr marL="734059" lvl="1" indent="-367030">
              <a:lnSpc>
                <a:spcPts val="4759"/>
              </a:lnSpc>
              <a:buFont typeface="Arial"/>
              <a:buChar char="•"/>
            </a:pPr>
            <a:r>
              <a:rPr lang="en-US" sz="3399">
                <a:solidFill>
                  <a:srgbClr val="FFFFFF"/>
                </a:solidFill>
                <a:latin typeface="Canva Sans"/>
              </a:rPr>
              <a:t>Wages/bonuses/commissions</a:t>
            </a:r>
          </a:p>
          <a:p>
            <a:pPr marL="734059" lvl="1" indent="-367030">
              <a:lnSpc>
                <a:spcPts val="4759"/>
              </a:lnSpc>
              <a:buFont typeface="Arial"/>
              <a:buChar char="•"/>
            </a:pPr>
            <a:r>
              <a:rPr lang="en-US" sz="3399">
                <a:solidFill>
                  <a:srgbClr val="FFFFFF"/>
                </a:solidFill>
                <a:latin typeface="Canva Sans"/>
              </a:rPr>
              <a:t>Pensions</a:t>
            </a:r>
          </a:p>
          <a:p>
            <a:pPr marL="734059" lvl="1" indent="-367030">
              <a:lnSpc>
                <a:spcPts val="4759"/>
              </a:lnSpc>
              <a:buFont typeface="Arial"/>
              <a:buChar char="•"/>
            </a:pPr>
            <a:r>
              <a:rPr lang="en-US" sz="3399">
                <a:solidFill>
                  <a:srgbClr val="FFFFFF"/>
                </a:solidFill>
                <a:latin typeface="Canva Sans"/>
              </a:rPr>
              <a:t>Real estate income</a:t>
            </a:r>
          </a:p>
          <a:p>
            <a:pPr marL="734059" lvl="1" indent="-367030">
              <a:lnSpc>
                <a:spcPts val="4759"/>
              </a:lnSpc>
              <a:buFont typeface="Arial"/>
              <a:buChar char="•"/>
            </a:pPr>
            <a:r>
              <a:rPr lang="en-US" sz="3399">
                <a:solidFill>
                  <a:srgbClr val="FFFFFF"/>
                </a:solidFill>
                <a:latin typeface="Canva Sans"/>
              </a:rPr>
              <a:t>Capital gains</a:t>
            </a:r>
          </a:p>
          <a:p>
            <a:pPr marL="734059" lvl="1" indent="-367030">
              <a:lnSpc>
                <a:spcPts val="4759"/>
              </a:lnSpc>
              <a:buFont typeface="Arial"/>
              <a:buChar char="•"/>
            </a:pPr>
            <a:r>
              <a:rPr lang="en-US" sz="3399">
                <a:solidFill>
                  <a:srgbClr val="FFFFFF"/>
                </a:solidFill>
                <a:latin typeface="Canva Sans"/>
              </a:rPr>
              <a:t>50% of SSI</a:t>
            </a:r>
          </a:p>
        </p:txBody>
      </p:sp>
      <p:sp>
        <p:nvSpPr>
          <p:cNvPr id="13" name="TextBox 13"/>
          <p:cNvSpPr txBox="1"/>
          <p:nvPr/>
        </p:nvSpPr>
        <p:spPr>
          <a:xfrm>
            <a:off x="8460525" y="4327959"/>
            <a:ext cx="3101693" cy="1725930"/>
          </a:xfrm>
          <a:prstGeom prst="rect">
            <a:avLst/>
          </a:prstGeom>
        </p:spPr>
        <p:txBody>
          <a:bodyPr lIns="0" tIns="0" rIns="0" bIns="0" rtlCol="0" anchor="t">
            <a:spAutoFit/>
          </a:bodyPr>
          <a:lstStyle/>
          <a:p>
            <a:pPr algn="ctr">
              <a:lnSpc>
                <a:spcPts val="4620"/>
              </a:lnSpc>
            </a:pPr>
            <a:r>
              <a:rPr lang="en-US" sz="3300">
                <a:solidFill>
                  <a:srgbClr val="FFFFFF"/>
                </a:solidFill>
                <a:latin typeface="Canva Sans Bold"/>
              </a:rPr>
              <a:t>PI over $32,000, 50% of SSI taxable*</a:t>
            </a:r>
          </a:p>
        </p:txBody>
      </p:sp>
      <p:sp>
        <p:nvSpPr>
          <p:cNvPr id="14" name="TextBox 14"/>
          <p:cNvSpPr txBox="1"/>
          <p:nvPr/>
        </p:nvSpPr>
        <p:spPr>
          <a:xfrm>
            <a:off x="10744730" y="9450656"/>
            <a:ext cx="6066593" cy="611504"/>
          </a:xfrm>
          <a:prstGeom prst="rect">
            <a:avLst/>
          </a:prstGeom>
        </p:spPr>
        <p:txBody>
          <a:bodyPr lIns="0" tIns="0" rIns="0" bIns="0" rtlCol="0" anchor="t">
            <a:spAutoFit/>
          </a:bodyPr>
          <a:lstStyle/>
          <a:p>
            <a:pPr algn="ctr">
              <a:lnSpc>
                <a:spcPts val="2520"/>
              </a:lnSpc>
            </a:pPr>
            <a:r>
              <a:rPr lang="en-US" sz="1800">
                <a:solidFill>
                  <a:srgbClr val="000000"/>
                </a:solidFill>
                <a:latin typeface="Canva Sans Bold"/>
              </a:rPr>
              <a:t>*For married filing jointly. Single filer thresholds are 25,000 and 34,000 respectively. </a:t>
            </a:r>
          </a:p>
        </p:txBody>
      </p:sp>
      <p:sp>
        <p:nvSpPr>
          <p:cNvPr id="15" name="TextBox 15"/>
          <p:cNvSpPr txBox="1"/>
          <p:nvPr/>
        </p:nvSpPr>
        <p:spPr>
          <a:xfrm>
            <a:off x="0" y="10043110"/>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
        <p:nvSpPr>
          <p:cNvPr id="16" name="Freeform 16"/>
          <p:cNvSpPr/>
          <p:nvPr/>
        </p:nvSpPr>
        <p:spPr>
          <a:xfrm>
            <a:off x="5571518" y="195557"/>
            <a:ext cx="7144963" cy="1387314"/>
          </a:xfrm>
          <a:custGeom>
            <a:avLst/>
            <a:gdLst/>
            <a:ahLst/>
            <a:cxnLst/>
            <a:rect l="l" t="t" r="r" b="b"/>
            <a:pathLst>
              <a:path w="7144963" h="1387314">
                <a:moveTo>
                  <a:pt x="0" y="0"/>
                </a:moveTo>
                <a:lnTo>
                  <a:pt x="7144964" y="0"/>
                </a:lnTo>
                <a:lnTo>
                  <a:pt x="7144964" y="1387314"/>
                </a:lnTo>
                <a:lnTo>
                  <a:pt x="0" y="1387314"/>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7377376" y="2341210"/>
            <a:ext cx="6400651" cy="3980180"/>
          </a:xfrm>
          <a:prstGeom prst="rect">
            <a:avLst/>
          </a:prstGeom>
        </p:spPr>
        <p:txBody>
          <a:bodyPr lIns="0" tIns="0" rIns="0" bIns="0" rtlCol="0" anchor="t">
            <a:spAutoFit/>
          </a:bodyPr>
          <a:lstStyle/>
          <a:p>
            <a:pPr>
              <a:lnSpc>
                <a:spcPts val="5319"/>
              </a:lnSpc>
            </a:pPr>
            <a:r>
              <a:rPr lang="en-US" sz="3799">
                <a:solidFill>
                  <a:srgbClr val="FFFFFF"/>
                </a:solidFill>
                <a:latin typeface="Arial Nova"/>
              </a:rPr>
              <a:t>More Importantly...</a:t>
            </a:r>
          </a:p>
          <a:p>
            <a:pPr>
              <a:lnSpc>
                <a:spcPts val="5319"/>
              </a:lnSpc>
            </a:pPr>
            <a:r>
              <a:rPr lang="en-US" sz="3799">
                <a:solidFill>
                  <a:srgbClr val="FFFFFF"/>
                </a:solidFill>
                <a:latin typeface="Arial Nova"/>
              </a:rPr>
              <a:t>Married for 24 years</a:t>
            </a:r>
          </a:p>
          <a:p>
            <a:pPr>
              <a:lnSpc>
                <a:spcPts val="5319"/>
              </a:lnSpc>
            </a:pPr>
            <a:r>
              <a:rPr lang="en-US" sz="3799">
                <a:solidFill>
                  <a:srgbClr val="FFFFFF"/>
                </a:solidFill>
                <a:latin typeface="Arial Nova"/>
              </a:rPr>
              <a:t>5 amazing, crazy daughters</a:t>
            </a:r>
          </a:p>
          <a:p>
            <a:pPr>
              <a:lnSpc>
                <a:spcPts val="5319"/>
              </a:lnSpc>
            </a:pPr>
            <a:r>
              <a:rPr lang="en-US" sz="3799">
                <a:solidFill>
                  <a:srgbClr val="FFFFFF"/>
                </a:solidFill>
                <a:latin typeface="Arial Nova"/>
              </a:rPr>
              <a:t>2 destructive but lovable dogs</a:t>
            </a:r>
          </a:p>
          <a:p>
            <a:pPr>
              <a:lnSpc>
                <a:spcPts val="5319"/>
              </a:lnSpc>
            </a:pPr>
            <a:r>
              <a:rPr lang="en-US" sz="3799">
                <a:solidFill>
                  <a:srgbClr val="FFFFFF"/>
                </a:solidFill>
                <a:latin typeface="Arial Nova"/>
              </a:rPr>
              <a:t>1 wild mustang</a:t>
            </a:r>
          </a:p>
          <a:p>
            <a:pPr>
              <a:lnSpc>
                <a:spcPts val="5319"/>
              </a:lnSpc>
              <a:spcBef>
                <a:spcPct val="0"/>
              </a:spcBef>
            </a:pPr>
            <a:r>
              <a:rPr lang="en-US" sz="3799">
                <a:solidFill>
                  <a:srgbClr val="FFFFFF"/>
                </a:solidFill>
                <a:latin typeface="Arial Nova"/>
              </a:rPr>
              <a:t>1 suicidle cat</a:t>
            </a:r>
          </a:p>
        </p:txBody>
      </p:sp>
      <p:sp>
        <p:nvSpPr>
          <p:cNvPr id="3" name="Freeform 3"/>
          <p:cNvSpPr/>
          <p:nvPr/>
        </p:nvSpPr>
        <p:spPr>
          <a:xfrm>
            <a:off x="2350636" y="1893570"/>
            <a:ext cx="4375785" cy="4375785"/>
          </a:xfrm>
          <a:custGeom>
            <a:avLst/>
            <a:gdLst/>
            <a:ahLst/>
            <a:cxnLst/>
            <a:rect l="l" t="t" r="r" b="b"/>
            <a:pathLst>
              <a:path w="4375785" h="4375785">
                <a:moveTo>
                  <a:pt x="0" y="0"/>
                </a:moveTo>
                <a:lnTo>
                  <a:pt x="4375786" y="0"/>
                </a:lnTo>
                <a:lnTo>
                  <a:pt x="4375786" y="4375785"/>
                </a:lnTo>
                <a:lnTo>
                  <a:pt x="0" y="4375785"/>
                </a:lnTo>
                <a:lnTo>
                  <a:pt x="0" y="0"/>
                </a:lnTo>
                <a:close/>
              </a:path>
            </a:pathLst>
          </a:custGeom>
          <a:blipFill>
            <a:blip r:embed="rId3"/>
            <a:stretch>
              <a:fillRect/>
            </a:stretch>
          </a:blipFill>
        </p:spPr>
        <p:txBody>
          <a:bodyPr/>
          <a:lstStyle/>
          <a:p>
            <a:endParaRPr lang="en-US"/>
          </a:p>
        </p:txBody>
      </p:sp>
      <p:sp>
        <p:nvSpPr>
          <p:cNvPr id="4" name="Freeform 4"/>
          <p:cNvSpPr/>
          <p:nvPr/>
        </p:nvSpPr>
        <p:spPr>
          <a:xfrm>
            <a:off x="-4231012" y="2894193"/>
            <a:ext cx="6581648" cy="6581648"/>
          </a:xfrm>
          <a:custGeom>
            <a:avLst/>
            <a:gdLst/>
            <a:ahLst/>
            <a:cxnLst/>
            <a:rect l="l" t="t" r="r" b="b"/>
            <a:pathLst>
              <a:path w="6581648" h="6581648">
                <a:moveTo>
                  <a:pt x="0" y="0"/>
                </a:moveTo>
                <a:lnTo>
                  <a:pt x="6581648" y="0"/>
                </a:lnTo>
                <a:lnTo>
                  <a:pt x="6581648" y="6581649"/>
                </a:lnTo>
                <a:lnTo>
                  <a:pt x="0" y="6581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778027" y="6729647"/>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585109" y="-2223589"/>
            <a:ext cx="5117783" cy="5117783"/>
          </a:xfrm>
          <a:custGeom>
            <a:avLst/>
            <a:gdLst/>
            <a:ahLst/>
            <a:cxnLst/>
            <a:rect l="l" t="t" r="r" b="b"/>
            <a:pathLst>
              <a:path w="5117783" h="5117783">
                <a:moveTo>
                  <a:pt x="0" y="0"/>
                </a:moveTo>
                <a:lnTo>
                  <a:pt x="5117782" y="0"/>
                </a:lnTo>
                <a:lnTo>
                  <a:pt x="5117782" y="5117782"/>
                </a:lnTo>
                <a:lnTo>
                  <a:pt x="0" y="5117782"/>
                </a:lnTo>
                <a:lnTo>
                  <a:pt x="0" y="0"/>
                </a:lnTo>
                <a:close/>
              </a:path>
            </a:pathLst>
          </a:custGeom>
          <a:blipFill>
            <a:blip r:embed="rId6">
              <a:alphaModFix amt="38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p:nvPr/>
        </p:nvGrpSpPr>
        <p:grpSpPr>
          <a:xfrm>
            <a:off x="-307829" y="0"/>
            <a:ext cx="18595829" cy="1582871"/>
            <a:chOff x="0" y="0"/>
            <a:chExt cx="4897667" cy="416888"/>
          </a:xfrm>
        </p:grpSpPr>
        <p:sp>
          <p:nvSpPr>
            <p:cNvPr id="8" name="Freeform 8"/>
            <p:cNvSpPr/>
            <p:nvPr/>
          </p:nvSpPr>
          <p:spPr>
            <a:xfrm>
              <a:off x="0" y="0"/>
              <a:ext cx="4897667" cy="416888"/>
            </a:xfrm>
            <a:custGeom>
              <a:avLst/>
              <a:gdLst/>
              <a:ahLst/>
              <a:cxnLst/>
              <a:rect l="l" t="t" r="r" b="b"/>
              <a:pathLst>
                <a:path w="4897667" h="416888">
                  <a:moveTo>
                    <a:pt x="0" y="0"/>
                  </a:moveTo>
                  <a:lnTo>
                    <a:pt x="4897667" y="0"/>
                  </a:lnTo>
                  <a:lnTo>
                    <a:pt x="4897667" y="416888"/>
                  </a:lnTo>
                  <a:lnTo>
                    <a:pt x="0" y="416888"/>
                  </a:lnTo>
                  <a:close/>
                </a:path>
              </a:pathLst>
            </a:custGeom>
            <a:solidFill>
              <a:srgbClr val="F5FCFD">
                <a:alpha val="33725"/>
              </a:srgbClr>
            </a:solidFill>
          </p:spPr>
          <p:txBody>
            <a:bodyPr/>
            <a:lstStyle/>
            <a:p>
              <a:endParaRPr lang="en-US"/>
            </a:p>
          </p:txBody>
        </p:sp>
        <p:sp>
          <p:nvSpPr>
            <p:cNvPr id="9" name="TextBox 9"/>
            <p:cNvSpPr txBox="1"/>
            <p:nvPr/>
          </p:nvSpPr>
          <p:spPr>
            <a:xfrm>
              <a:off x="0" y="-57150"/>
              <a:ext cx="4897667" cy="474038"/>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
        <p:nvSpPr>
          <p:cNvPr id="11" name="Freeform 11"/>
          <p:cNvSpPr/>
          <p:nvPr/>
        </p:nvSpPr>
        <p:spPr>
          <a:xfrm>
            <a:off x="5571518" y="195557"/>
            <a:ext cx="7144963" cy="1387314"/>
          </a:xfrm>
          <a:custGeom>
            <a:avLst/>
            <a:gdLst/>
            <a:ahLst/>
            <a:cxnLst/>
            <a:rect l="l" t="t" r="r" b="b"/>
            <a:pathLst>
              <a:path w="7144963" h="1387314">
                <a:moveTo>
                  <a:pt x="0" y="0"/>
                </a:moveTo>
                <a:lnTo>
                  <a:pt x="7144964" y="0"/>
                </a:lnTo>
                <a:lnTo>
                  <a:pt x="7144964" y="1387314"/>
                </a:lnTo>
                <a:lnTo>
                  <a:pt x="0" y="1387314"/>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600985" y="-1226796"/>
            <a:ext cx="6581648" cy="6581648"/>
          </a:xfrm>
          <a:custGeom>
            <a:avLst/>
            <a:gdLst/>
            <a:ahLst/>
            <a:cxnLst/>
            <a:rect l="l" t="t" r="r" b="b"/>
            <a:pathLst>
              <a:path w="6581648" h="6581648">
                <a:moveTo>
                  <a:pt x="0" y="0"/>
                </a:moveTo>
                <a:lnTo>
                  <a:pt x="6581648" y="0"/>
                </a:lnTo>
                <a:lnTo>
                  <a:pt x="6581648" y="6581648"/>
                </a:lnTo>
                <a:lnTo>
                  <a:pt x="0" y="658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918499" y="7177339"/>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500274" y="4085812"/>
            <a:ext cx="7286988" cy="5976348"/>
            <a:chOff x="0" y="0"/>
            <a:chExt cx="1689194" cy="1385375"/>
          </a:xfrm>
        </p:grpSpPr>
        <p:sp>
          <p:nvSpPr>
            <p:cNvPr id="5" name="Freeform 5"/>
            <p:cNvSpPr/>
            <p:nvPr/>
          </p:nvSpPr>
          <p:spPr>
            <a:xfrm>
              <a:off x="0" y="0"/>
              <a:ext cx="1689194" cy="1385375"/>
            </a:xfrm>
            <a:custGeom>
              <a:avLst/>
              <a:gdLst/>
              <a:ahLst/>
              <a:cxnLst/>
              <a:rect l="l" t="t" r="r" b="b"/>
              <a:pathLst>
                <a:path w="1689194" h="1385375">
                  <a:moveTo>
                    <a:pt x="1564734" y="1385375"/>
                  </a:moveTo>
                  <a:lnTo>
                    <a:pt x="124460" y="1385375"/>
                  </a:lnTo>
                  <a:cubicBezTo>
                    <a:pt x="55880" y="1385375"/>
                    <a:pt x="0" y="1329495"/>
                    <a:pt x="0" y="1260915"/>
                  </a:cubicBezTo>
                  <a:lnTo>
                    <a:pt x="0" y="124460"/>
                  </a:lnTo>
                  <a:cubicBezTo>
                    <a:pt x="0" y="55880"/>
                    <a:pt x="55880" y="0"/>
                    <a:pt x="124460" y="0"/>
                  </a:cubicBezTo>
                  <a:lnTo>
                    <a:pt x="1564734" y="0"/>
                  </a:lnTo>
                  <a:cubicBezTo>
                    <a:pt x="1633314" y="0"/>
                    <a:pt x="1689194" y="55880"/>
                    <a:pt x="1689194" y="124460"/>
                  </a:cubicBezTo>
                  <a:lnTo>
                    <a:pt x="1689194" y="1260915"/>
                  </a:lnTo>
                  <a:cubicBezTo>
                    <a:pt x="1689194" y="1329495"/>
                    <a:pt x="1633314" y="1385375"/>
                    <a:pt x="1564734" y="1385375"/>
                  </a:cubicBezTo>
                  <a:close/>
                </a:path>
              </a:pathLst>
            </a:custGeom>
            <a:solidFill>
              <a:srgbClr val="FFFFFF">
                <a:alpha val="27843"/>
              </a:srgbClr>
            </a:solidFill>
          </p:spPr>
          <p:txBody>
            <a:bodyPr/>
            <a:lstStyle/>
            <a:p>
              <a:endParaRPr lang="en-US"/>
            </a:p>
          </p:txBody>
        </p:sp>
      </p:grpSp>
      <p:grpSp>
        <p:nvGrpSpPr>
          <p:cNvPr id="6" name="Group 6"/>
          <p:cNvGrpSpPr/>
          <p:nvPr/>
        </p:nvGrpSpPr>
        <p:grpSpPr>
          <a:xfrm>
            <a:off x="1789602" y="2064028"/>
            <a:ext cx="14708797" cy="2330606"/>
            <a:chOff x="0" y="0"/>
            <a:chExt cx="19611729" cy="3107475"/>
          </a:xfrm>
        </p:grpSpPr>
        <p:sp>
          <p:nvSpPr>
            <p:cNvPr id="7" name="TextBox 7"/>
            <p:cNvSpPr txBox="1"/>
            <p:nvPr/>
          </p:nvSpPr>
          <p:spPr>
            <a:xfrm>
              <a:off x="0" y="-19050"/>
              <a:ext cx="19611729" cy="1644650"/>
            </a:xfrm>
            <a:prstGeom prst="rect">
              <a:avLst/>
            </a:prstGeom>
          </p:spPr>
          <p:txBody>
            <a:bodyPr lIns="0" tIns="0" rIns="0" bIns="0" rtlCol="0" anchor="t">
              <a:spAutoFit/>
            </a:bodyPr>
            <a:lstStyle/>
            <a:p>
              <a:pPr>
                <a:lnSpc>
                  <a:spcPts val="9600"/>
                </a:lnSpc>
              </a:pPr>
              <a:r>
                <a:rPr lang="en-US" sz="8000">
                  <a:solidFill>
                    <a:srgbClr val="FFFFFF"/>
                  </a:solidFill>
                  <a:latin typeface="Cy Grotesk Wide"/>
                </a:rPr>
                <a:t>Taxes on Social Security</a:t>
              </a:r>
            </a:p>
          </p:txBody>
        </p:sp>
        <p:sp>
          <p:nvSpPr>
            <p:cNvPr id="8" name="TextBox 8"/>
            <p:cNvSpPr txBox="1"/>
            <p:nvPr/>
          </p:nvSpPr>
          <p:spPr>
            <a:xfrm>
              <a:off x="0" y="2450250"/>
              <a:ext cx="19611729" cy="657225"/>
            </a:xfrm>
            <a:prstGeom prst="rect">
              <a:avLst/>
            </a:prstGeom>
          </p:spPr>
          <p:txBody>
            <a:bodyPr lIns="0" tIns="0" rIns="0" bIns="0" rtlCol="0" anchor="t">
              <a:spAutoFit/>
            </a:bodyPr>
            <a:lstStyle/>
            <a:p>
              <a:pPr>
                <a:lnSpc>
                  <a:spcPts val="3900"/>
                </a:lnSpc>
              </a:pPr>
              <a:endParaRPr/>
            </a:p>
          </p:txBody>
        </p:sp>
      </p:grpSp>
      <p:pic>
        <p:nvPicPr>
          <p:cNvPr id="9" name="Picture 9"/>
          <p:cNvPicPr>
            <a:picLocks noChangeAspect="1"/>
          </p:cNvPicPr>
          <p:nvPr/>
        </p:nvPicPr>
        <p:blipFill>
          <a:blip r:embed="rId5"/>
          <a:stretch>
            <a:fillRect/>
          </a:stretch>
        </p:blipFill>
        <p:spPr>
          <a:xfrm>
            <a:off x="10233356" y="3493416"/>
            <a:ext cx="7089342" cy="7165902"/>
          </a:xfrm>
          <a:prstGeom prst="rect">
            <a:avLst/>
          </a:prstGeom>
        </p:spPr>
      </p:pic>
      <p:sp>
        <p:nvSpPr>
          <p:cNvPr id="10" name="AutoShape 10"/>
          <p:cNvSpPr/>
          <p:nvPr/>
        </p:nvSpPr>
        <p:spPr>
          <a:xfrm>
            <a:off x="10531907" y="7923480"/>
            <a:ext cx="6492240" cy="0"/>
          </a:xfrm>
          <a:prstGeom prst="line">
            <a:avLst/>
          </a:prstGeom>
          <a:ln w="104775" cap="flat">
            <a:solidFill>
              <a:srgbClr val="E7843B"/>
            </a:solidFill>
            <a:prstDash val="sysDash"/>
            <a:headEnd type="none" w="sm" len="sm"/>
            <a:tailEnd type="none" w="sm" len="sm"/>
          </a:ln>
        </p:spPr>
        <p:txBody>
          <a:bodyPr/>
          <a:lstStyle/>
          <a:p>
            <a:endParaRPr lang="en-US"/>
          </a:p>
        </p:txBody>
      </p:sp>
      <p:sp>
        <p:nvSpPr>
          <p:cNvPr id="11" name="AutoShape 11"/>
          <p:cNvSpPr/>
          <p:nvPr/>
        </p:nvSpPr>
        <p:spPr>
          <a:xfrm>
            <a:off x="10531907" y="6762984"/>
            <a:ext cx="6492240" cy="0"/>
          </a:xfrm>
          <a:prstGeom prst="line">
            <a:avLst/>
          </a:prstGeom>
          <a:ln w="104775" cap="flat">
            <a:solidFill>
              <a:srgbClr val="CB521C"/>
            </a:solidFill>
            <a:prstDash val="sysDash"/>
            <a:headEnd type="none" w="sm" len="sm"/>
            <a:tailEnd type="none" w="sm" len="sm"/>
          </a:ln>
        </p:spPr>
        <p:txBody>
          <a:bodyPr/>
          <a:lstStyle/>
          <a:p>
            <a:endParaRPr lang="en-US"/>
          </a:p>
        </p:txBody>
      </p:sp>
      <p:sp>
        <p:nvSpPr>
          <p:cNvPr id="12" name="Freeform 12"/>
          <p:cNvSpPr/>
          <p:nvPr/>
        </p:nvSpPr>
        <p:spPr>
          <a:xfrm>
            <a:off x="9347037" y="6053889"/>
            <a:ext cx="2021179" cy="1869591"/>
          </a:xfrm>
          <a:custGeom>
            <a:avLst/>
            <a:gdLst/>
            <a:ahLst/>
            <a:cxnLst/>
            <a:rect l="l" t="t" r="r" b="b"/>
            <a:pathLst>
              <a:path w="2021179" h="1869591">
                <a:moveTo>
                  <a:pt x="0" y="0"/>
                </a:moveTo>
                <a:lnTo>
                  <a:pt x="2021179" y="0"/>
                </a:lnTo>
                <a:lnTo>
                  <a:pt x="2021179" y="1869591"/>
                </a:lnTo>
                <a:lnTo>
                  <a:pt x="0" y="1869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500274" y="4563110"/>
            <a:ext cx="7286988" cy="5380990"/>
          </a:xfrm>
          <a:prstGeom prst="rect">
            <a:avLst/>
          </a:prstGeom>
        </p:spPr>
        <p:txBody>
          <a:bodyPr lIns="0" tIns="0" rIns="0" bIns="0" rtlCol="0" anchor="t">
            <a:spAutoFit/>
          </a:bodyPr>
          <a:lstStyle/>
          <a:p>
            <a:pPr>
              <a:lnSpc>
                <a:spcPts val="4759"/>
              </a:lnSpc>
            </a:pPr>
            <a:r>
              <a:rPr lang="en-US" sz="3399">
                <a:solidFill>
                  <a:srgbClr val="FFFFFF"/>
                </a:solidFill>
                <a:latin typeface="Canva Sans Bold"/>
              </a:rPr>
              <a:t>Provisional Income:</a:t>
            </a:r>
          </a:p>
          <a:p>
            <a:pPr marL="734059" lvl="1" indent="-367030">
              <a:lnSpc>
                <a:spcPts val="4759"/>
              </a:lnSpc>
              <a:buFont typeface="Arial"/>
              <a:buChar char="•"/>
            </a:pPr>
            <a:r>
              <a:rPr lang="en-US" sz="3399">
                <a:solidFill>
                  <a:srgbClr val="FFFFFF"/>
                </a:solidFill>
                <a:latin typeface="Canva Sans"/>
              </a:rPr>
              <a:t>401K/IRA/457/403b/TSP distributions</a:t>
            </a:r>
          </a:p>
          <a:p>
            <a:pPr marL="734059" lvl="1" indent="-367030">
              <a:lnSpc>
                <a:spcPts val="4759"/>
              </a:lnSpc>
              <a:buFont typeface="Arial"/>
              <a:buChar char="•"/>
            </a:pPr>
            <a:r>
              <a:rPr lang="en-US" sz="3399">
                <a:solidFill>
                  <a:srgbClr val="FFFFFF"/>
                </a:solidFill>
                <a:latin typeface="Canva Sans"/>
              </a:rPr>
              <a:t>Interest (CDs, bonds, MMA)</a:t>
            </a:r>
          </a:p>
          <a:p>
            <a:pPr marL="734059" lvl="1" indent="-367030">
              <a:lnSpc>
                <a:spcPts val="4759"/>
              </a:lnSpc>
              <a:buFont typeface="Arial"/>
              <a:buChar char="•"/>
            </a:pPr>
            <a:r>
              <a:rPr lang="en-US" sz="3399">
                <a:solidFill>
                  <a:srgbClr val="FFFFFF"/>
                </a:solidFill>
                <a:latin typeface="Canva Sans"/>
              </a:rPr>
              <a:t>Wages/bonuses/commissions</a:t>
            </a:r>
          </a:p>
          <a:p>
            <a:pPr marL="734059" lvl="1" indent="-367030">
              <a:lnSpc>
                <a:spcPts val="4759"/>
              </a:lnSpc>
              <a:buFont typeface="Arial"/>
              <a:buChar char="•"/>
            </a:pPr>
            <a:r>
              <a:rPr lang="en-US" sz="3399">
                <a:solidFill>
                  <a:srgbClr val="FFFFFF"/>
                </a:solidFill>
                <a:latin typeface="Canva Sans"/>
              </a:rPr>
              <a:t>Pensions</a:t>
            </a:r>
          </a:p>
          <a:p>
            <a:pPr marL="734059" lvl="1" indent="-367030">
              <a:lnSpc>
                <a:spcPts val="4759"/>
              </a:lnSpc>
              <a:buFont typeface="Arial"/>
              <a:buChar char="•"/>
            </a:pPr>
            <a:r>
              <a:rPr lang="en-US" sz="3399">
                <a:solidFill>
                  <a:srgbClr val="FFFFFF"/>
                </a:solidFill>
                <a:latin typeface="Canva Sans"/>
              </a:rPr>
              <a:t>Real estate income</a:t>
            </a:r>
          </a:p>
          <a:p>
            <a:pPr marL="734059" lvl="1" indent="-367030">
              <a:lnSpc>
                <a:spcPts val="4759"/>
              </a:lnSpc>
              <a:buFont typeface="Arial"/>
              <a:buChar char="•"/>
            </a:pPr>
            <a:r>
              <a:rPr lang="en-US" sz="3399">
                <a:solidFill>
                  <a:srgbClr val="FFFFFF"/>
                </a:solidFill>
                <a:latin typeface="Canva Sans"/>
              </a:rPr>
              <a:t>Capital gains</a:t>
            </a:r>
          </a:p>
          <a:p>
            <a:pPr marL="734059" lvl="1" indent="-367030">
              <a:lnSpc>
                <a:spcPts val="4759"/>
              </a:lnSpc>
              <a:buFont typeface="Arial"/>
              <a:buChar char="•"/>
            </a:pPr>
            <a:r>
              <a:rPr lang="en-US" sz="3399">
                <a:solidFill>
                  <a:srgbClr val="FFFFFF"/>
                </a:solidFill>
                <a:latin typeface="Canva Sans"/>
              </a:rPr>
              <a:t>50% of SSI</a:t>
            </a:r>
          </a:p>
        </p:txBody>
      </p:sp>
      <p:sp>
        <p:nvSpPr>
          <p:cNvPr id="14" name="TextBox 14"/>
          <p:cNvSpPr txBox="1"/>
          <p:nvPr/>
        </p:nvSpPr>
        <p:spPr>
          <a:xfrm>
            <a:off x="15051714" y="3628922"/>
            <a:ext cx="2989372" cy="1725930"/>
          </a:xfrm>
          <a:prstGeom prst="rect">
            <a:avLst/>
          </a:prstGeom>
        </p:spPr>
        <p:txBody>
          <a:bodyPr lIns="0" tIns="0" rIns="0" bIns="0" rtlCol="0" anchor="t">
            <a:spAutoFit/>
          </a:bodyPr>
          <a:lstStyle/>
          <a:p>
            <a:pPr algn="ctr">
              <a:lnSpc>
                <a:spcPts val="4620"/>
              </a:lnSpc>
            </a:pPr>
            <a:r>
              <a:rPr lang="en-US" sz="3300">
                <a:solidFill>
                  <a:srgbClr val="FFFFFF"/>
                </a:solidFill>
                <a:latin typeface="Canva Sans Bold"/>
              </a:rPr>
              <a:t>PI over $44,000, 85% of SSI taxable*</a:t>
            </a:r>
          </a:p>
        </p:txBody>
      </p:sp>
      <p:sp>
        <p:nvSpPr>
          <p:cNvPr id="15" name="TextBox 15"/>
          <p:cNvSpPr txBox="1"/>
          <p:nvPr/>
        </p:nvSpPr>
        <p:spPr>
          <a:xfrm>
            <a:off x="8460525" y="4327959"/>
            <a:ext cx="3101693" cy="1725930"/>
          </a:xfrm>
          <a:prstGeom prst="rect">
            <a:avLst/>
          </a:prstGeom>
        </p:spPr>
        <p:txBody>
          <a:bodyPr lIns="0" tIns="0" rIns="0" bIns="0" rtlCol="0" anchor="t">
            <a:spAutoFit/>
          </a:bodyPr>
          <a:lstStyle/>
          <a:p>
            <a:pPr algn="ctr">
              <a:lnSpc>
                <a:spcPts val="4620"/>
              </a:lnSpc>
            </a:pPr>
            <a:r>
              <a:rPr lang="en-US" sz="3300">
                <a:solidFill>
                  <a:srgbClr val="FFFFFF"/>
                </a:solidFill>
                <a:latin typeface="Canva Sans Bold"/>
              </a:rPr>
              <a:t>PI over $32,000, 50% of SSI taxable*</a:t>
            </a:r>
          </a:p>
        </p:txBody>
      </p:sp>
      <p:sp>
        <p:nvSpPr>
          <p:cNvPr id="16" name="Freeform 16"/>
          <p:cNvSpPr/>
          <p:nvPr/>
        </p:nvSpPr>
        <p:spPr>
          <a:xfrm flipH="1">
            <a:off x="15238121" y="5420459"/>
            <a:ext cx="1487419" cy="1375863"/>
          </a:xfrm>
          <a:custGeom>
            <a:avLst/>
            <a:gdLst/>
            <a:ahLst/>
            <a:cxnLst/>
            <a:rect l="l" t="t" r="r" b="b"/>
            <a:pathLst>
              <a:path w="1487419" h="1375863">
                <a:moveTo>
                  <a:pt x="1487419" y="0"/>
                </a:moveTo>
                <a:lnTo>
                  <a:pt x="0" y="0"/>
                </a:lnTo>
                <a:lnTo>
                  <a:pt x="0" y="1375863"/>
                </a:lnTo>
                <a:lnTo>
                  <a:pt x="1487419" y="1375863"/>
                </a:lnTo>
                <a:lnTo>
                  <a:pt x="148741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7"/>
          <p:cNvSpPr txBox="1"/>
          <p:nvPr/>
        </p:nvSpPr>
        <p:spPr>
          <a:xfrm>
            <a:off x="10744730" y="9450656"/>
            <a:ext cx="6066593" cy="611504"/>
          </a:xfrm>
          <a:prstGeom prst="rect">
            <a:avLst/>
          </a:prstGeom>
        </p:spPr>
        <p:txBody>
          <a:bodyPr lIns="0" tIns="0" rIns="0" bIns="0" rtlCol="0" anchor="t">
            <a:spAutoFit/>
          </a:bodyPr>
          <a:lstStyle/>
          <a:p>
            <a:pPr algn="ctr">
              <a:lnSpc>
                <a:spcPts val="2520"/>
              </a:lnSpc>
            </a:pPr>
            <a:r>
              <a:rPr lang="en-US" sz="1800">
                <a:solidFill>
                  <a:srgbClr val="000000"/>
                </a:solidFill>
                <a:latin typeface="Canva Sans Bold"/>
              </a:rPr>
              <a:t>*For married filing jointly. Single filer thresholds are 25,000 and 34,000 respectively. </a:t>
            </a:r>
          </a:p>
        </p:txBody>
      </p:sp>
      <p:sp>
        <p:nvSpPr>
          <p:cNvPr id="18" name="TextBox 18"/>
          <p:cNvSpPr txBox="1"/>
          <p:nvPr/>
        </p:nvSpPr>
        <p:spPr>
          <a:xfrm>
            <a:off x="0" y="10043110"/>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
        <p:nvSpPr>
          <p:cNvPr id="19" name="Freeform 19"/>
          <p:cNvSpPr/>
          <p:nvPr/>
        </p:nvSpPr>
        <p:spPr>
          <a:xfrm>
            <a:off x="5571518" y="195557"/>
            <a:ext cx="7144963" cy="1387314"/>
          </a:xfrm>
          <a:custGeom>
            <a:avLst/>
            <a:gdLst/>
            <a:ahLst/>
            <a:cxnLst/>
            <a:rect l="l" t="t" r="r" b="b"/>
            <a:pathLst>
              <a:path w="7144963" h="1387314">
                <a:moveTo>
                  <a:pt x="0" y="0"/>
                </a:moveTo>
                <a:lnTo>
                  <a:pt x="7144964" y="0"/>
                </a:lnTo>
                <a:lnTo>
                  <a:pt x="7144964" y="1387314"/>
                </a:lnTo>
                <a:lnTo>
                  <a:pt x="0" y="1387314"/>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645412" y="3705713"/>
            <a:ext cx="14997176" cy="2506967"/>
          </a:xfrm>
          <a:prstGeom prst="rect">
            <a:avLst/>
          </a:prstGeom>
        </p:spPr>
        <p:txBody>
          <a:bodyPr lIns="0" tIns="0" rIns="0" bIns="0" rtlCol="0" anchor="t">
            <a:spAutoFit/>
          </a:bodyPr>
          <a:lstStyle/>
          <a:p>
            <a:pPr algn="ctr">
              <a:lnSpc>
                <a:spcPts val="6720"/>
              </a:lnSpc>
            </a:pPr>
            <a:r>
              <a:rPr lang="en-US" sz="4800">
                <a:solidFill>
                  <a:srgbClr val="F5FCFD"/>
                </a:solidFill>
                <a:latin typeface="Canva Sans Bold"/>
              </a:rPr>
              <a:t>...the structure [of the 401K] was always set up </a:t>
            </a:r>
            <a:r>
              <a:rPr lang="en-US" sz="4800">
                <a:solidFill>
                  <a:srgbClr val="D86F40"/>
                </a:solidFill>
                <a:latin typeface="Canva Sans Bold"/>
              </a:rPr>
              <a:t>against</a:t>
            </a:r>
            <a:r>
              <a:rPr lang="en-US" sz="4800">
                <a:solidFill>
                  <a:srgbClr val="F5FCFD"/>
                </a:solidFill>
                <a:latin typeface="Canva Sans Bold"/>
              </a:rPr>
              <a:t> lower-paid or middle-class workers from the very beginning...</a:t>
            </a:r>
          </a:p>
        </p:txBody>
      </p:sp>
      <p:sp>
        <p:nvSpPr>
          <p:cNvPr id="3" name="Freeform 3"/>
          <p:cNvSpPr/>
          <p:nvPr/>
        </p:nvSpPr>
        <p:spPr>
          <a:xfrm>
            <a:off x="8144884" y="1565837"/>
            <a:ext cx="1998231" cy="1464159"/>
          </a:xfrm>
          <a:custGeom>
            <a:avLst/>
            <a:gdLst/>
            <a:ahLst/>
            <a:cxnLst/>
            <a:rect l="l" t="t" r="r" b="b"/>
            <a:pathLst>
              <a:path w="1998231" h="1464159">
                <a:moveTo>
                  <a:pt x="0" y="0"/>
                </a:moveTo>
                <a:lnTo>
                  <a:pt x="1998232" y="0"/>
                </a:lnTo>
                <a:lnTo>
                  <a:pt x="1998232" y="1464158"/>
                </a:lnTo>
                <a:lnTo>
                  <a:pt x="0" y="1464158"/>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5533159" y="6761776"/>
            <a:ext cx="7221683" cy="833207"/>
          </a:xfrm>
          <a:prstGeom prst="rect">
            <a:avLst/>
          </a:prstGeom>
        </p:spPr>
        <p:txBody>
          <a:bodyPr lIns="0" tIns="0" rIns="0" bIns="0" rtlCol="0" anchor="t">
            <a:spAutoFit/>
          </a:bodyPr>
          <a:lstStyle/>
          <a:p>
            <a:pPr algn="ctr">
              <a:lnSpc>
                <a:spcPts val="3425"/>
              </a:lnSpc>
            </a:pPr>
            <a:r>
              <a:rPr lang="en-US" sz="2446">
                <a:solidFill>
                  <a:srgbClr val="FFFFFF"/>
                </a:solidFill>
                <a:latin typeface="Canva Sans Italics"/>
              </a:rPr>
              <a:t>—Teresa Ghilarducci: Why the 401(k) is a “Failed Experiment”</a:t>
            </a:r>
          </a:p>
        </p:txBody>
      </p:sp>
      <p:sp>
        <p:nvSpPr>
          <p:cNvPr id="5" name="TextBox 5"/>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645412" y="3374955"/>
            <a:ext cx="14997176" cy="3354692"/>
          </a:xfrm>
          <a:prstGeom prst="rect">
            <a:avLst/>
          </a:prstGeom>
        </p:spPr>
        <p:txBody>
          <a:bodyPr lIns="0" tIns="0" rIns="0" bIns="0" rtlCol="0" anchor="t">
            <a:spAutoFit/>
          </a:bodyPr>
          <a:lstStyle/>
          <a:p>
            <a:pPr algn="ctr">
              <a:lnSpc>
                <a:spcPts val="6720"/>
              </a:lnSpc>
            </a:pPr>
            <a:r>
              <a:rPr lang="en-US" sz="4800">
                <a:solidFill>
                  <a:srgbClr val="F5FCFD"/>
                </a:solidFill>
                <a:latin typeface="Canva Sans Bold"/>
              </a:rPr>
              <a:t>Pre-tax retirement plans often offer “short-term gain for long-term pain” by giving token tax savings up front but maximizing taxes over your lifetime.</a:t>
            </a:r>
          </a:p>
        </p:txBody>
      </p:sp>
      <p:sp>
        <p:nvSpPr>
          <p:cNvPr id="3" name="TextBox 3"/>
          <p:cNvSpPr txBox="1"/>
          <p:nvPr/>
        </p:nvSpPr>
        <p:spPr>
          <a:xfrm>
            <a:off x="3283744" y="159703"/>
            <a:ext cx="11720512" cy="1566544"/>
          </a:xfrm>
          <a:prstGeom prst="rect">
            <a:avLst/>
          </a:prstGeom>
        </p:spPr>
        <p:txBody>
          <a:bodyPr lIns="0" tIns="0" rIns="0" bIns="0" rtlCol="0" anchor="t">
            <a:spAutoFit/>
          </a:bodyPr>
          <a:lstStyle/>
          <a:p>
            <a:pPr algn="ctr">
              <a:lnSpc>
                <a:spcPts val="12880"/>
              </a:lnSpc>
            </a:pPr>
            <a:r>
              <a:rPr lang="en-US" sz="9200">
                <a:solidFill>
                  <a:srgbClr val="D86F40"/>
                </a:solidFill>
                <a:latin typeface="Canva Sans Bold"/>
              </a:rPr>
              <a:t>Micro vs Macro View</a:t>
            </a:r>
          </a:p>
        </p:txBody>
      </p:sp>
      <p:sp>
        <p:nvSpPr>
          <p:cNvPr id="4" name="TextBox 4"/>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290824" y="2219432"/>
            <a:ext cx="6581648" cy="6581648"/>
          </a:xfrm>
          <a:custGeom>
            <a:avLst/>
            <a:gdLst/>
            <a:ahLst/>
            <a:cxnLst/>
            <a:rect l="l" t="t" r="r" b="b"/>
            <a:pathLst>
              <a:path w="6581648" h="6581648">
                <a:moveTo>
                  <a:pt x="0" y="0"/>
                </a:moveTo>
                <a:lnTo>
                  <a:pt x="6581648" y="0"/>
                </a:lnTo>
                <a:lnTo>
                  <a:pt x="6581648" y="6581649"/>
                </a:lnTo>
                <a:lnTo>
                  <a:pt x="0" y="6581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778027" y="6729647"/>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841823" y="3374955"/>
            <a:ext cx="14997176" cy="3354692"/>
          </a:xfrm>
          <a:prstGeom prst="rect">
            <a:avLst/>
          </a:prstGeom>
        </p:spPr>
        <p:txBody>
          <a:bodyPr lIns="0" tIns="0" rIns="0" bIns="0" rtlCol="0" anchor="t">
            <a:spAutoFit/>
          </a:bodyPr>
          <a:lstStyle/>
          <a:p>
            <a:pPr algn="ctr">
              <a:lnSpc>
                <a:spcPts val="6720"/>
              </a:lnSpc>
            </a:pPr>
            <a:r>
              <a:rPr lang="en-US" sz="4800">
                <a:solidFill>
                  <a:srgbClr val="F5FCFD"/>
                </a:solidFill>
                <a:latin typeface="Canva Sans Bold"/>
              </a:rPr>
              <a:t>Pre-tax retirement plans often offer “short-term gain for long-term pain” by giving token tax savings up front but maximizing taxes over your lifetime.</a:t>
            </a:r>
          </a:p>
        </p:txBody>
      </p:sp>
      <p:grpSp>
        <p:nvGrpSpPr>
          <p:cNvPr id="5" name="Group 5"/>
          <p:cNvGrpSpPr/>
          <p:nvPr/>
        </p:nvGrpSpPr>
        <p:grpSpPr>
          <a:xfrm>
            <a:off x="0" y="0"/>
            <a:ext cx="18288000" cy="10287000"/>
            <a:chOff x="0" y="0"/>
            <a:chExt cx="4816593" cy="2709333"/>
          </a:xfrm>
        </p:grpSpPr>
        <p:sp>
          <p:nvSpPr>
            <p:cNvPr id="6" name="Freeform 6"/>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91765"/>
              </a:srgbClr>
            </a:solidFill>
          </p:spPr>
          <p:txBody>
            <a:bodyPr/>
            <a:lstStyle/>
            <a:p>
              <a:endParaRPr lang="en-US"/>
            </a:p>
          </p:txBody>
        </p:sp>
        <p:sp>
          <p:nvSpPr>
            <p:cNvPr id="7" name="TextBox 7"/>
            <p:cNvSpPr txBox="1"/>
            <p:nvPr/>
          </p:nvSpPr>
          <p:spPr>
            <a:xfrm>
              <a:off x="0" y="-47625"/>
              <a:ext cx="4816593" cy="2756958"/>
            </a:xfrm>
            <a:prstGeom prst="rect">
              <a:avLst/>
            </a:prstGeom>
          </p:spPr>
          <p:txBody>
            <a:bodyPr lIns="50800" tIns="50800" rIns="50800" bIns="50800" rtlCol="0" anchor="ctr"/>
            <a:lstStyle/>
            <a:p>
              <a:pPr algn="ctr">
                <a:lnSpc>
                  <a:spcPts val="3640"/>
                </a:lnSpc>
              </a:pPr>
              <a:endParaRPr/>
            </a:p>
          </p:txBody>
        </p:sp>
      </p:grpSp>
      <p:grpSp>
        <p:nvGrpSpPr>
          <p:cNvPr id="8" name="Group 8"/>
          <p:cNvGrpSpPr/>
          <p:nvPr/>
        </p:nvGrpSpPr>
        <p:grpSpPr>
          <a:xfrm>
            <a:off x="0" y="3600450"/>
            <a:ext cx="15459189" cy="3086100"/>
            <a:chOff x="0" y="0"/>
            <a:chExt cx="4071556" cy="812800"/>
          </a:xfrm>
        </p:grpSpPr>
        <p:sp>
          <p:nvSpPr>
            <p:cNvPr id="9" name="Freeform 9"/>
            <p:cNvSpPr/>
            <p:nvPr/>
          </p:nvSpPr>
          <p:spPr>
            <a:xfrm>
              <a:off x="0" y="0"/>
              <a:ext cx="4071556" cy="812800"/>
            </a:xfrm>
            <a:custGeom>
              <a:avLst/>
              <a:gdLst/>
              <a:ahLst/>
              <a:cxnLst/>
              <a:rect l="l" t="t" r="r" b="b"/>
              <a:pathLst>
                <a:path w="4071556" h="812800">
                  <a:moveTo>
                    <a:pt x="0" y="0"/>
                  </a:moveTo>
                  <a:lnTo>
                    <a:pt x="4071556" y="0"/>
                  </a:lnTo>
                  <a:lnTo>
                    <a:pt x="4071556" y="812800"/>
                  </a:lnTo>
                  <a:lnTo>
                    <a:pt x="0" y="812800"/>
                  </a:lnTo>
                  <a:close/>
                </a:path>
              </a:pathLst>
            </a:custGeom>
            <a:solidFill>
              <a:srgbClr val="30B3E7">
                <a:alpha val="73725"/>
              </a:srgbClr>
            </a:solidFill>
          </p:spPr>
          <p:txBody>
            <a:bodyPr/>
            <a:lstStyle/>
            <a:p>
              <a:endParaRPr lang="en-US"/>
            </a:p>
          </p:txBody>
        </p:sp>
        <p:sp>
          <p:nvSpPr>
            <p:cNvPr id="10" name="TextBox 10"/>
            <p:cNvSpPr txBox="1"/>
            <p:nvPr/>
          </p:nvSpPr>
          <p:spPr>
            <a:xfrm>
              <a:off x="0" y="-47625"/>
              <a:ext cx="4071556" cy="860425"/>
            </a:xfrm>
            <a:prstGeom prst="rect">
              <a:avLst/>
            </a:prstGeom>
          </p:spPr>
          <p:txBody>
            <a:bodyPr lIns="50800" tIns="50800" rIns="50800" bIns="50800" rtlCol="0" anchor="ctr"/>
            <a:lstStyle/>
            <a:p>
              <a:pPr algn="ctr">
                <a:lnSpc>
                  <a:spcPts val="3640"/>
                </a:lnSpc>
              </a:pPr>
              <a:endParaRPr/>
            </a:p>
          </p:txBody>
        </p:sp>
      </p:grpSp>
      <p:sp>
        <p:nvSpPr>
          <p:cNvPr id="11" name="TextBox 11"/>
          <p:cNvSpPr txBox="1"/>
          <p:nvPr/>
        </p:nvSpPr>
        <p:spPr>
          <a:xfrm>
            <a:off x="2047689" y="3927397"/>
            <a:ext cx="13223132" cy="2202182"/>
          </a:xfrm>
          <a:prstGeom prst="rect">
            <a:avLst/>
          </a:prstGeom>
        </p:spPr>
        <p:txBody>
          <a:bodyPr lIns="0" tIns="0" rIns="0" bIns="0" rtlCol="0" anchor="t">
            <a:spAutoFit/>
          </a:bodyPr>
          <a:lstStyle/>
          <a:p>
            <a:pPr>
              <a:lnSpc>
                <a:spcPts val="8819"/>
              </a:lnSpc>
              <a:spcBef>
                <a:spcPct val="0"/>
              </a:spcBef>
            </a:pPr>
            <a:r>
              <a:rPr lang="en-US" sz="6299">
                <a:solidFill>
                  <a:srgbClr val="FFFFFF"/>
                </a:solidFill>
                <a:latin typeface="Cy Grotesk Wide"/>
              </a:rPr>
              <a:t>Qualified plans become tax-hostile when you need them</a:t>
            </a:r>
          </a:p>
        </p:txBody>
      </p:sp>
      <p:sp>
        <p:nvSpPr>
          <p:cNvPr id="12" name="AutoShape 12"/>
          <p:cNvSpPr/>
          <p:nvPr/>
        </p:nvSpPr>
        <p:spPr>
          <a:xfrm>
            <a:off x="8966572" y="6557962"/>
            <a:ext cx="6492240" cy="0"/>
          </a:xfrm>
          <a:prstGeom prst="line">
            <a:avLst/>
          </a:prstGeom>
          <a:ln w="257175" cap="flat">
            <a:solidFill>
              <a:srgbClr val="FFFFFF"/>
            </a:solidFill>
            <a:prstDash val="solid"/>
            <a:headEnd type="none" w="sm" len="sm"/>
            <a:tailEnd type="none" w="sm" len="sm"/>
          </a:ln>
        </p:spPr>
        <p:txBody>
          <a:bodyPr/>
          <a:lstStyle/>
          <a:p>
            <a:endParaRPr lang="en-US"/>
          </a:p>
        </p:txBody>
      </p:sp>
      <p:sp>
        <p:nvSpPr>
          <p:cNvPr id="13" name="TextBox 13"/>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grpSp>
        <p:nvGrpSpPr>
          <p:cNvPr id="3" name="Group 3"/>
          <p:cNvGrpSpPr/>
          <p:nvPr/>
        </p:nvGrpSpPr>
        <p:grpSpPr>
          <a:xfrm>
            <a:off x="13729105" y="1662345"/>
            <a:ext cx="3086100" cy="971550"/>
            <a:chOff x="0" y="0"/>
            <a:chExt cx="812800" cy="255881"/>
          </a:xfrm>
        </p:grpSpPr>
        <p:sp>
          <p:nvSpPr>
            <p:cNvPr id="4" name="Freeform 4"/>
            <p:cNvSpPr/>
            <p:nvPr/>
          </p:nvSpPr>
          <p:spPr>
            <a:xfrm>
              <a:off x="0" y="0"/>
              <a:ext cx="812800" cy="255881"/>
            </a:xfrm>
            <a:custGeom>
              <a:avLst/>
              <a:gdLst/>
              <a:ahLst/>
              <a:cxnLst/>
              <a:rect l="l" t="t" r="r" b="b"/>
              <a:pathLst>
                <a:path w="812800" h="255881">
                  <a:moveTo>
                    <a:pt x="127941" y="0"/>
                  </a:moveTo>
                  <a:lnTo>
                    <a:pt x="684859" y="0"/>
                  </a:lnTo>
                  <a:cubicBezTo>
                    <a:pt x="718791" y="0"/>
                    <a:pt x="751333" y="13479"/>
                    <a:pt x="775327" y="37473"/>
                  </a:cubicBezTo>
                  <a:cubicBezTo>
                    <a:pt x="799321" y="61467"/>
                    <a:pt x="812800" y="94009"/>
                    <a:pt x="812800" y="127941"/>
                  </a:cubicBezTo>
                  <a:lnTo>
                    <a:pt x="812800" y="127941"/>
                  </a:lnTo>
                  <a:cubicBezTo>
                    <a:pt x="812800" y="198600"/>
                    <a:pt x="755519" y="255881"/>
                    <a:pt x="684859" y="255881"/>
                  </a:cubicBezTo>
                  <a:lnTo>
                    <a:pt x="127941" y="255881"/>
                  </a:lnTo>
                  <a:cubicBezTo>
                    <a:pt x="94009" y="255881"/>
                    <a:pt x="61467" y="242402"/>
                    <a:pt x="37473" y="218408"/>
                  </a:cubicBezTo>
                  <a:cubicBezTo>
                    <a:pt x="13479" y="194415"/>
                    <a:pt x="0" y="161873"/>
                    <a:pt x="0" y="127941"/>
                  </a:cubicBezTo>
                  <a:lnTo>
                    <a:pt x="0" y="127941"/>
                  </a:lnTo>
                  <a:cubicBezTo>
                    <a:pt x="0" y="94009"/>
                    <a:pt x="13479" y="61467"/>
                    <a:pt x="37473" y="37473"/>
                  </a:cubicBezTo>
                  <a:cubicBezTo>
                    <a:pt x="61467" y="13479"/>
                    <a:pt x="94009" y="0"/>
                    <a:pt x="127941" y="0"/>
                  </a:cubicBezTo>
                  <a:close/>
                </a:path>
              </a:pathLst>
            </a:custGeom>
            <a:solidFill>
              <a:srgbClr val="65B338"/>
            </a:solidFill>
          </p:spPr>
          <p:txBody>
            <a:bodyPr/>
            <a:lstStyle/>
            <a:p>
              <a:endParaRPr lang="en-US"/>
            </a:p>
          </p:txBody>
        </p:sp>
        <p:sp>
          <p:nvSpPr>
            <p:cNvPr id="5" name="TextBox 5"/>
            <p:cNvSpPr txBox="1"/>
            <p:nvPr/>
          </p:nvSpPr>
          <p:spPr>
            <a:xfrm>
              <a:off x="0" y="-47625"/>
              <a:ext cx="812800" cy="303506"/>
            </a:xfrm>
            <a:prstGeom prst="rect">
              <a:avLst/>
            </a:prstGeom>
          </p:spPr>
          <p:txBody>
            <a:bodyPr lIns="50800" tIns="50800" rIns="50800" bIns="50800" rtlCol="0" anchor="ctr"/>
            <a:lstStyle/>
            <a:p>
              <a:pPr algn="ctr">
                <a:lnSpc>
                  <a:spcPts val="3640"/>
                </a:lnSpc>
              </a:pPr>
              <a:endParaRPr/>
            </a:p>
          </p:txBody>
        </p:sp>
      </p:grpSp>
      <p:sp>
        <p:nvSpPr>
          <p:cNvPr id="6" name="AutoShape 6"/>
          <p:cNvSpPr/>
          <p:nvPr/>
        </p:nvSpPr>
        <p:spPr>
          <a:xfrm>
            <a:off x="6031839" y="2973439"/>
            <a:ext cx="0" cy="6284898"/>
          </a:xfrm>
          <a:prstGeom prst="line">
            <a:avLst/>
          </a:prstGeom>
          <a:ln w="38100" cap="flat">
            <a:solidFill>
              <a:srgbClr val="73BD4C"/>
            </a:solidFill>
            <a:prstDash val="solid"/>
            <a:headEnd type="none" w="sm" len="sm"/>
            <a:tailEnd type="none" w="sm" len="sm"/>
          </a:ln>
        </p:spPr>
        <p:txBody>
          <a:bodyPr/>
          <a:lstStyle/>
          <a:p>
            <a:endParaRPr lang="en-US"/>
          </a:p>
        </p:txBody>
      </p:sp>
      <p:sp>
        <p:nvSpPr>
          <p:cNvPr id="7" name="AutoShape 7"/>
          <p:cNvSpPr/>
          <p:nvPr/>
        </p:nvSpPr>
        <p:spPr>
          <a:xfrm>
            <a:off x="12253935" y="2973439"/>
            <a:ext cx="0" cy="6284898"/>
          </a:xfrm>
          <a:prstGeom prst="line">
            <a:avLst/>
          </a:prstGeom>
          <a:ln w="38100" cap="flat">
            <a:solidFill>
              <a:srgbClr val="73BD4C"/>
            </a:solidFill>
            <a:prstDash val="solid"/>
            <a:headEnd type="none" w="sm" len="sm"/>
            <a:tailEnd type="none" w="sm" len="sm"/>
          </a:ln>
        </p:spPr>
        <p:txBody>
          <a:bodyPr/>
          <a:lstStyle/>
          <a:p>
            <a:endParaRPr lang="en-US"/>
          </a:p>
        </p:txBody>
      </p:sp>
      <p:sp>
        <p:nvSpPr>
          <p:cNvPr id="8" name="TextBox 8"/>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9" name="TextBox 9"/>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82878B"/>
                </a:solidFill>
                <a:latin typeface="Cy Grotesk Wide"/>
              </a:rPr>
              <a:t>Taxable</a:t>
            </a:r>
          </a:p>
        </p:txBody>
      </p:sp>
      <p:sp>
        <p:nvSpPr>
          <p:cNvPr id="10" name="TextBox 10"/>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82878B"/>
                </a:solidFill>
                <a:latin typeface="Cy Grotesk Wide"/>
              </a:rPr>
              <a:t>Tax-deferred </a:t>
            </a:r>
          </a:p>
          <a:p>
            <a:pPr marL="0" lvl="0" indent="0" algn="ctr">
              <a:lnSpc>
                <a:spcPts val="3840"/>
              </a:lnSpc>
              <a:spcBef>
                <a:spcPct val="0"/>
              </a:spcBef>
            </a:pPr>
            <a:r>
              <a:rPr lang="en-US" sz="3200">
                <a:solidFill>
                  <a:srgbClr val="82878B"/>
                </a:solidFill>
                <a:latin typeface="Cy Grotesk Wide"/>
              </a:rPr>
              <a:t>(Tax-procrastination)</a:t>
            </a:r>
          </a:p>
        </p:txBody>
      </p:sp>
      <p:sp>
        <p:nvSpPr>
          <p:cNvPr id="11" name="TextBox 11"/>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FFFFFF"/>
                </a:solidFill>
                <a:latin typeface="Cy Grotesk Wide Bold"/>
              </a:rPr>
              <a:t>Tax-free</a:t>
            </a:r>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82878B"/>
                </a:solidFill>
                <a:latin typeface="Canva Sans"/>
              </a:rPr>
              <a:t>Bank Accounts</a:t>
            </a:r>
          </a:p>
          <a:p>
            <a:pPr>
              <a:lnSpc>
                <a:spcPts val="3640"/>
              </a:lnSpc>
            </a:pPr>
            <a:r>
              <a:rPr lang="en-US" sz="2600">
                <a:solidFill>
                  <a:srgbClr val="82878B"/>
                </a:solidFill>
                <a:latin typeface="Canva Sans"/>
              </a:rPr>
              <a:t>CDs</a:t>
            </a:r>
          </a:p>
          <a:p>
            <a:pPr>
              <a:lnSpc>
                <a:spcPts val="3640"/>
              </a:lnSpc>
            </a:pPr>
            <a:r>
              <a:rPr lang="en-US" sz="2600">
                <a:solidFill>
                  <a:srgbClr val="82878B"/>
                </a:solidFill>
                <a:latin typeface="Canva Sans"/>
              </a:rPr>
              <a:t>MMA</a:t>
            </a:r>
          </a:p>
          <a:p>
            <a:pPr>
              <a:lnSpc>
                <a:spcPts val="3640"/>
              </a:lnSpc>
            </a:pPr>
            <a:r>
              <a:rPr lang="en-US" sz="2600">
                <a:solidFill>
                  <a:srgbClr val="82878B"/>
                </a:solidFill>
                <a:latin typeface="Canva Sans"/>
              </a:rPr>
              <a:t>Brokerage Accounts (Stocks, Bonds, Mutual Funds, ETFs)</a:t>
            </a:r>
          </a:p>
        </p:txBody>
      </p:sp>
      <p:sp>
        <p:nvSpPr>
          <p:cNvPr id="13" name="TextBox 13"/>
          <p:cNvSpPr txBox="1"/>
          <p:nvPr/>
        </p:nvSpPr>
        <p:spPr>
          <a:xfrm>
            <a:off x="711954" y="6058738"/>
            <a:ext cx="21342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Liquid</a:t>
            </a:r>
          </a:p>
        </p:txBody>
      </p:sp>
      <p:sp>
        <p:nvSpPr>
          <p:cNvPr id="14" name="TextBox 14"/>
          <p:cNvSpPr txBox="1"/>
          <p:nvPr/>
        </p:nvSpPr>
        <p:spPr>
          <a:xfrm>
            <a:off x="711954" y="6757787"/>
            <a:ext cx="37629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Taxable (1099)</a:t>
            </a:r>
          </a:p>
        </p:txBody>
      </p:sp>
      <p:sp>
        <p:nvSpPr>
          <p:cNvPr id="15" name="TextBox 15"/>
          <p:cNvSpPr txBox="1"/>
          <p:nvPr/>
        </p:nvSpPr>
        <p:spPr>
          <a:xfrm>
            <a:off x="6473420" y="3318929"/>
            <a:ext cx="4961994" cy="2734310"/>
          </a:xfrm>
          <a:prstGeom prst="rect">
            <a:avLst/>
          </a:prstGeom>
        </p:spPr>
        <p:txBody>
          <a:bodyPr lIns="0" tIns="0" rIns="0" bIns="0" rtlCol="0" anchor="t">
            <a:spAutoFit/>
          </a:bodyPr>
          <a:lstStyle/>
          <a:p>
            <a:pPr>
              <a:lnSpc>
                <a:spcPts val="3640"/>
              </a:lnSpc>
            </a:pPr>
            <a:r>
              <a:rPr lang="en-US" sz="2600">
                <a:solidFill>
                  <a:srgbClr val="82878B"/>
                </a:solidFill>
                <a:latin typeface="Canva Sans"/>
              </a:rPr>
              <a:t>IRAs (Traditional, SEP, SIMPLE)</a:t>
            </a:r>
          </a:p>
          <a:p>
            <a:pPr>
              <a:lnSpc>
                <a:spcPts val="3640"/>
              </a:lnSpc>
            </a:pPr>
            <a:r>
              <a:rPr lang="en-US" sz="2600">
                <a:solidFill>
                  <a:srgbClr val="82878B"/>
                </a:solidFill>
                <a:latin typeface="Canva Sans"/>
              </a:rPr>
              <a:t>401Ks</a:t>
            </a:r>
          </a:p>
          <a:p>
            <a:pPr>
              <a:lnSpc>
                <a:spcPts val="3640"/>
              </a:lnSpc>
            </a:pPr>
            <a:r>
              <a:rPr lang="en-US" sz="2600">
                <a:solidFill>
                  <a:srgbClr val="82878B"/>
                </a:solidFill>
                <a:latin typeface="Canva Sans"/>
              </a:rPr>
              <a:t>457s</a:t>
            </a:r>
          </a:p>
          <a:p>
            <a:pPr>
              <a:lnSpc>
                <a:spcPts val="3640"/>
              </a:lnSpc>
            </a:pPr>
            <a:r>
              <a:rPr lang="en-US" sz="2600">
                <a:solidFill>
                  <a:srgbClr val="82878B"/>
                </a:solidFill>
                <a:latin typeface="Canva Sans"/>
              </a:rPr>
              <a:t>403(b)s</a:t>
            </a:r>
          </a:p>
          <a:p>
            <a:pPr>
              <a:lnSpc>
                <a:spcPts val="3640"/>
              </a:lnSpc>
            </a:pPr>
            <a:r>
              <a:rPr lang="en-US" sz="2600">
                <a:solidFill>
                  <a:srgbClr val="82878B"/>
                </a:solidFill>
                <a:latin typeface="Canva Sans"/>
              </a:rPr>
              <a:t>TSPs</a:t>
            </a:r>
          </a:p>
          <a:p>
            <a:pPr>
              <a:lnSpc>
                <a:spcPts val="3640"/>
              </a:lnSpc>
            </a:pPr>
            <a:endParaRPr lang="en-US" sz="2600">
              <a:solidFill>
                <a:srgbClr val="82878B"/>
              </a:solidFill>
              <a:latin typeface="Canva Sans"/>
            </a:endParaRPr>
          </a:p>
        </p:txBody>
      </p:sp>
      <p:sp>
        <p:nvSpPr>
          <p:cNvPr id="16" name="TextBox 16"/>
          <p:cNvSpPr txBox="1"/>
          <p:nvPr/>
        </p:nvSpPr>
        <p:spPr>
          <a:xfrm>
            <a:off x="6473420" y="6005614"/>
            <a:ext cx="3138636" cy="10477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Pre-tax</a:t>
            </a:r>
          </a:p>
          <a:p>
            <a:pPr>
              <a:lnSpc>
                <a:spcPts val="4200"/>
              </a:lnSpc>
            </a:pPr>
            <a:r>
              <a:rPr lang="en-US" sz="3000">
                <a:solidFill>
                  <a:srgbClr val="82878B"/>
                </a:solidFill>
                <a:latin typeface="Canva Sans"/>
              </a:rPr>
              <a:t>Growth Potential</a:t>
            </a:r>
          </a:p>
        </p:txBody>
      </p:sp>
      <p:sp>
        <p:nvSpPr>
          <p:cNvPr id="17" name="TextBox 17"/>
          <p:cNvSpPr txBox="1"/>
          <p:nvPr/>
        </p:nvSpPr>
        <p:spPr>
          <a:xfrm>
            <a:off x="6473420" y="7214987"/>
            <a:ext cx="4598268" cy="21145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Loss of deductions</a:t>
            </a:r>
          </a:p>
          <a:p>
            <a:pPr>
              <a:lnSpc>
                <a:spcPts val="4200"/>
              </a:lnSpc>
            </a:pPr>
            <a:r>
              <a:rPr lang="en-US" sz="3000">
                <a:solidFill>
                  <a:srgbClr val="82878B"/>
                </a:solidFill>
                <a:latin typeface="Canva Sans"/>
              </a:rPr>
              <a:t>Where are taxes headed?</a:t>
            </a:r>
          </a:p>
          <a:p>
            <a:pPr>
              <a:lnSpc>
                <a:spcPts val="4200"/>
              </a:lnSpc>
            </a:pPr>
            <a:r>
              <a:rPr lang="en-US" sz="3000">
                <a:solidFill>
                  <a:srgbClr val="82878B"/>
                </a:solidFill>
                <a:latin typeface="Canva Sans"/>
              </a:rPr>
              <a:t>Pre-tax penalty</a:t>
            </a:r>
          </a:p>
          <a:p>
            <a:pPr>
              <a:lnSpc>
                <a:spcPts val="4200"/>
              </a:lnSpc>
            </a:pPr>
            <a:r>
              <a:rPr lang="en-US" sz="3000">
                <a:solidFill>
                  <a:srgbClr val="82878B"/>
                </a:solidFill>
                <a:latin typeface="Canva Sans"/>
              </a:rPr>
              <a:t>Provisional Income</a:t>
            </a:r>
          </a:p>
        </p:txBody>
      </p:sp>
      <p:grpSp>
        <p:nvGrpSpPr>
          <p:cNvPr id="18" name="Group 18"/>
          <p:cNvGrpSpPr/>
          <p:nvPr/>
        </p:nvGrpSpPr>
        <p:grpSpPr>
          <a:xfrm>
            <a:off x="12500462" y="3150487"/>
            <a:ext cx="3892965" cy="878105"/>
            <a:chOff x="0" y="0"/>
            <a:chExt cx="5190620" cy="1170807"/>
          </a:xfrm>
        </p:grpSpPr>
        <p:sp>
          <p:nvSpPr>
            <p:cNvPr id="19" name="Freeform 19"/>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1385797" y="22158"/>
              <a:ext cx="3804823" cy="926465"/>
            </a:xfrm>
            <a:prstGeom prst="rect">
              <a:avLst/>
            </a:prstGeom>
          </p:spPr>
          <p:txBody>
            <a:bodyPr lIns="0" tIns="0" rIns="0" bIns="0" rtlCol="0" anchor="t">
              <a:spAutoFit/>
            </a:bodyPr>
            <a:lstStyle/>
            <a:p>
              <a:pPr>
                <a:lnSpc>
                  <a:spcPts val="6480"/>
                </a:lnSpc>
              </a:pPr>
              <a:r>
                <a:rPr lang="en-US" sz="3600">
                  <a:solidFill>
                    <a:srgbClr val="FFFFFF"/>
                  </a:solidFill>
                  <a:latin typeface="Canva Sans"/>
                </a:rPr>
                <a:t>Roth IRAs</a:t>
              </a:r>
            </a:p>
          </p:txBody>
        </p:sp>
      </p:grpSp>
      <p:grpSp>
        <p:nvGrpSpPr>
          <p:cNvPr id="21" name="Group 21"/>
          <p:cNvGrpSpPr/>
          <p:nvPr/>
        </p:nvGrpSpPr>
        <p:grpSpPr>
          <a:xfrm>
            <a:off x="12500462" y="4133367"/>
            <a:ext cx="3892965" cy="878105"/>
            <a:chOff x="0" y="0"/>
            <a:chExt cx="5190620" cy="1170807"/>
          </a:xfrm>
        </p:grpSpPr>
        <p:sp>
          <p:nvSpPr>
            <p:cNvPr id="22" name="Freeform 22"/>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1385797" y="22158"/>
              <a:ext cx="3804823" cy="926465"/>
            </a:xfrm>
            <a:prstGeom prst="rect">
              <a:avLst/>
            </a:prstGeom>
          </p:spPr>
          <p:txBody>
            <a:bodyPr lIns="0" tIns="0" rIns="0" bIns="0" rtlCol="0" anchor="t">
              <a:spAutoFit/>
            </a:bodyPr>
            <a:lstStyle/>
            <a:p>
              <a:pPr>
                <a:lnSpc>
                  <a:spcPts val="6480"/>
                </a:lnSpc>
              </a:pPr>
              <a:r>
                <a:rPr lang="en-US" sz="3600">
                  <a:solidFill>
                    <a:srgbClr val="FFFFFF"/>
                  </a:solidFill>
                  <a:latin typeface="Canva Sans"/>
                </a:rPr>
                <a:t>Roth 401Ks</a:t>
              </a:r>
            </a:p>
          </p:txBody>
        </p:sp>
      </p:grpSp>
      <p:grpSp>
        <p:nvGrpSpPr>
          <p:cNvPr id="24" name="Group 24"/>
          <p:cNvGrpSpPr/>
          <p:nvPr/>
        </p:nvGrpSpPr>
        <p:grpSpPr>
          <a:xfrm>
            <a:off x="12500462" y="5116247"/>
            <a:ext cx="3892965" cy="878105"/>
            <a:chOff x="0" y="0"/>
            <a:chExt cx="5190620" cy="1170807"/>
          </a:xfrm>
        </p:grpSpPr>
        <p:sp>
          <p:nvSpPr>
            <p:cNvPr id="25" name="Freeform 25"/>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extBox 26"/>
            <p:cNvSpPr txBox="1"/>
            <p:nvPr/>
          </p:nvSpPr>
          <p:spPr>
            <a:xfrm>
              <a:off x="1385797" y="22158"/>
              <a:ext cx="3804823" cy="926465"/>
            </a:xfrm>
            <a:prstGeom prst="rect">
              <a:avLst/>
            </a:prstGeom>
          </p:spPr>
          <p:txBody>
            <a:bodyPr lIns="0" tIns="0" rIns="0" bIns="0" rtlCol="0" anchor="t">
              <a:spAutoFit/>
            </a:bodyPr>
            <a:lstStyle/>
            <a:p>
              <a:pPr>
                <a:lnSpc>
                  <a:spcPts val="6480"/>
                </a:lnSpc>
              </a:pPr>
              <a:r>
                <a:rPr lang="en-US" sz="3600">
                  <a:solidFill>
                    <a:srgbClr val="FFFFFF"/>
                  </a:solidFill>
                  <a:latin typeface="Canva Sans"/>
                </a:rPr>
                <a:t>LIRPs</a:t>
              </a:r>
            </a:p>
          </p:txBody>
        </p:sp>
      </p:grpSp>
      <p:sp>
        <p:nvSpPr>
          <p:cNvPr id="27" name="TextBox 27"/>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6973977" y="1057275"/>
            <a:ext cx="4340047" cy="0"/>
          </a:xfrm>
          <a:prstGeom prst="line">
            <a:avLst/>
          </a:prstGeom>
          <a:ln w="38100" cap="flat">
            <a:solidFill>
              <a:srgbClr val="73BD4C"/>
            </a:solidFill>
            <a:prstDash val="solid"/>
            <a:headEnd type="none" w="sm" len="sm"/>
            <a:tailEnd type="none" w="sm" len="sm"/>
          </a:ln>
        </p:spPr>
        <p:txBody>
          <a:bodyPr/>
          <a:lstStyle/>
          <a:p>
            <a:endParaRPr lang="en-US"/>
          </a:p>
        </p:txBody>
      </p:sp>
      <p:grpSp>
        <p:nvGrpSpPr>
          <p:cNvPr id="3" name="Group 3"/>
          <p:cNvGrpSpPr/>
          <p:nvPr/>
        </p:nvGrpSpPr>
        <p:grpSpPr>
          <a:xfrm>
            <a:off x="13729105" y="1662345"/>
            <a:ext cx="3086100" cy="971550"/>
            <a:chOff x="0" y="0"/>
            <a:chExt cx="812800" cy="255881"/>
          </a:xfrm>
        </p:grpSpPr>
        <p:sp>
          <p:nvSpPr>
            <p:cNvPr id="4" name="Freeform 4"/>
            <p:cNvSpPr/>
            <p:nvPr/>
          </p:nvSpPr>
          <p:spPr>
            <a:xfrm>
              <a:off x="0" y="0"/>
              <a:ext cx="812800" cy="255881"/>
            </a:xfrm>
            <a:custGeom>
              <a:avLst/>
              <a:gdLst/>
              <a:ahLst/>
              <a:cxnLst/>
              <a:rect l="l" t="t" r="r" b="b"/>
              <a:pathLst>
                <a:path w="812800" h="255881">
                  <a:moveTo>
                    <a:pt x="127941" y="0"/>
                  </a:moveTo>
                  <a:lnTo>
                    <a:pt x="684859" y="0"/>
                  </a:lnTo>
                  <a:cubicBezTo>
                    <a:pt x="718791" y="0"/>
                    <a:pt x="751333" y="13479"/>
                    <a:pt x="775327" y="37473"/>
                  </a:cubicBezTo>
                  <a:cubicBezTo>
                    <a:pt x="799321" y="61467"/>
                    <a:pt x="812800" y="94009"/>
                    <a:pt x="812800" y="127941"/>
                  </a:cubicBezTo>
                  <a:lnTo>
                    <a:pt x="812800" y="127941"/>
                  </a:lnTo>
                  <a:cubicBezTo>
                    <a:pt x="812800" y="198600"/>
                    <a:pt x="755519" y="255881"/>
                    <a:pt x="684859" y="255881"/>
                  </a:cubicBezTo>
                  <a:lnTo>
                    <a:pt x="127941" y="255881"/>
                  </a:lnTo>
                  <a:cubicBezTo>
                    <a:pt x="94009" y="255881"/>
                    <a:pt x="61467" y="242402"/>
                    <a:pt x="37473" y="218408"/>
                  </a:cubicBezTo>
                  <a:cubicBezTo>
                    <a:pt x="13479" y="194415"/>
                    <a:pt x="0" y="161873"/>
                    <a:pt x="0" y="127941"/>
                  </a:cubicBezTo>
                  <a:lnTo>
                    <a:pt x="0" y="127941"/>
                  </a:lnTo>
                  <a:cubicBezTo>
                    <a:pt x="0" y="94009"/>
                    <a:pt x="13479" y="61467"/>
                    <a:pt x="37473" y="37473"/>
                  </a:cubicBezTo>
                  <a:cubicBezTo>
                    <a:pt x="61467" y="13479"/>
                    <a:pt x="94009" y="0"/>
                    <a:pt x="127941" y="0"/>
                  </a:cubicBezTo>
                  <a:close/>
                </a:path>
              </a:pathLst>
            </a:custGeom>
            <a:solidFill>
              <a:srgbClr val="73BD4C"/>
            </a:solidFill>
          </p:spPr>
          <p:txBody>
            <a:bodyPr/>
            <a:lstStyle/>
            <a:p>
              <a:endParaRPr lang="en-US"/>
            </a:p>
          </p:txBody>
        </p:sp>
        <p:sp>
          <p:nvSpPr>
            <p:cNvPr id="5" name="TextBox 5"/>
            <p:cNvSpPr txBox="1"/>
            <p:nvPr/>
          </p:nvSpPr>
          <p:spPr>
            <a:xfrm>
              <a:off x="0" y="-47625"/>
              <a:ext cx="812800" cy="303506"/>
            </a:xfrm>
            <a:prstGeom prst="rect">
              <a:avLst/>
            </a:prstGeom>
          </p:spPr>
          <p:txBody>
            <a:bodyPr lIns="50800" tIns="50800" rIns="50800" bIns="50800" rtlCol="0" anchor="ctr"/>
            <a:lstStyle/>
            <a:p>
              <a:pPr algn="ctr">
                <a:lnSpc>
                  <a:spcPts val="3640"/>
                </a:lnSpc>
              </a:pPr>
              <a:endParaRPr/>
            </a:p>
          </p:txBody>
        </p:sp>
      </p:grpSp>
      <p:sp>
        <p:nvSpPr>
          <p:cNvPr id="6" name="AutoShape 6"/>
          <p:cNvSpPr/>
          <p:nvPr/>
        </p:nvSpPr>
        <p:spPr>
          <a:xfrm>
            <a:off x="6031839"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7" name="AutoShape 7"/>
          <p:cNvSpPr/>
          <p:nvPr/>
        </p:nvSpPr>
        <p:spPr>
          <a:xfrm>
            <a:off x="12253935" y="2973439"/>
            <a:ext cx="0" cy="6284898"/>
          </a:xfrm>
          <a:prstGeom prst="line">
            <a:avLst/>
          </a:prstGeom>
          <a:ln w="38100" cap="flat">
            <a:solidFill>
              <a:srgbClr val="30B3E7"/>
            </a:solidFill>
            <a:prstDash val="solid"/>
            <a:headEnd type="none" w="sm" len="sm"/>
            <a:tailEnd type="none" w="sm" len="sm"/>
          </a:ln>
        </p:spPr>
        <p:txBody>
          <a:bodyPr/>
          <a:lstStyle/>
          <a:p>
            <a:endParaRPr lang="en-US"/>
          </a:p>
        </p:txBody>
      </p:sp>
      <p:sp>
        <p:nvSpPr>
          <p:cNvPr id="8" name="TextBox 8"/>
          <p:cNvSpPr txBox="1"/>
          <p:nvPr/>
        </p:nvSpPr>
        <p:spPr>
          <a:xfrm>
            <a:off x="6852586" y="542925"/>
            <a:ext cx="4582827"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DFE5EA"/>
                </a:solidFill>
                <a:latin typeface="Cy Grotesk Wide"/>
              </a:rPr>
              <a:t>The Tax Columns</a:t>
            </a:r>
          </a:p>
        </p:txBody>
      </p:sp>
      <p:sp>
        <p:nvSpPr>
          <p:cNvPr id="9" name="TextBox 9"/>
          <p:cNvSpPr txBox="1"/>
          <p:nvPr/>
        </p:nvSpPr>
        <p:spPr>
          <a:xfrm>
            <a:off x="1866743"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82878B"/>
                </a:solidFill>
                <a:latin typeface="Cy Grotesk Wide"/>
              </a:rPr>
              <a:t>Taxable</a:t>
            </a:r>
          </a:p>
        </p:txBody>
      </p:sp>
      <p:sp>
        <p:nvSpPr>
          <p:cNvPr id="10" name="TextBox 10"/>
          <p:cNvSpPr txBox="1"/>
          <p:nvPr/>
        </p:nvSpPr>
        <p:spPr>
          <a:xfrm>
            <a:off x="6609021" y="1662345"/>
            <a:ext cx="5069959" cy="971550"/>
          </a:xfrm>
          <a:prstGeom prst="rect">
            <a:avLst/>
          </a:prstGeom>
        </p:spPr>
        <p:txBody>
          <a:bodyPr lIns="0" tIns="0" rIns="0" bIns="0" rtlCol="0" anchor="t">
            <a:spAutoFit/>
          </a:bodyPr>
          <a:lstStyle/>
          <a:p>
            <a:pPr algn="ctr">
              <a:lnSpc>
                <a:spcPts val="3840"/>
              </a:lnSpc>
            </a:pPr>
            <a:r>
              <a:rPr lang="en-US" sz="3200">
                <a:solidFill>
                  <a:srgbClr val="82878B"/>
                </a:solidFill>
                <a:latin typeface="Cy Grotesk Wide"/>
              </a:rPr>
              <a:t>Tax-deferred </a:t>
            </a:r>
          </a:p>
          <a:p>
            <a:pPr marL="0" lvl="0" indent="0" algn="ctr">
              <a:lnSpc>
                <a:spcPts val="3840"/>
              </a:lnSpc>
              <a:spcBef>
                <a:spcPct val="0"/>
              </a:spcBef>
            </a:pPr>
            <a:r>
              <a:rPr lang="en-US" sz="3200">
                <a:solidFill>
                  <a:srgbClr val="82878B"/>
                </a:solidFill>
                <a:latin typeface="Cy Grotesk Wide"/>
              </a:rPr>
              <a:t>(Tax-procrastination)</a:t>
            </a:r>
          </a:p>
        </p:txBody>
      </p:sp>
      <p:sp>
        <p:nvSpPr>
          <p:cNvPr id="11" name="TextBox 11"/>
          <p:cNvSpPr txBox="1"/>
          <p:nvPr/>
        </p:nvSpPr>
        <p:spPr>
          <a:xfrm>
            <a:off x="14126904" y="1905232"/>
            <a:ext cx="2290501" cy="485775"/>
          </a:xfrm>
          <a:prstGeom prst="rect">
            <a:avLst/>
          </a:prstGeom>
        </p:spPr>
        <p:txBody>
          <a:bodyPr lIns="0" tIns="0" rIns="0" bIns="0" rtlCol="0" anchor="t">
            <a:spAutoFit/>
          </a:bodyPr>
          <a:lstStyle/>
          <a:p>
            <a:pPr marL="0" lvl="0" indent="0" algn="ctr">
              <a:lnSpc>
                <a:spcPts val="3840"/>
              </a:lnSpc>
              <a:spcBef>
                <a:spcPct val="0"/>
              </a:spcBef>
            </a:pPr>
            <a:r>
              <a:rPr lang="en-US" sz="3200">
                <a:solidFill>
                  <a:srgbClr val="FFFFFF"/>
                </a:solidFill>
                <a:latin typeface="Cy Grotesk Wide Bold"/>
              </a:rPr>
              <a:t>Tax-free</a:t>
            </a:r>
          </a:p>
        </p:txBody>
      </p:sp>
      <p:sp>
        <p:nvSpPr>
          <p:cNvPr id="12" name="TextBox 12"/>
          <p:cNvSpPr txBox="1"/>
          <p:nvPr/>
        </p:nvSpPr>
        <p:spPr>
          <a:xfrm>
            <a:off x="711954" y="3318929"/>
            <a:ext cx="4600080" cy="2277110"/>
          </a:xfrm>
          <a:prstGeom prst="rect">
            <a:avLst/>
          </a:prstGeom>
        </p:spPr>
        <p:txBody>
          <a:bodyPr lIns="0" tIns="0" rIns="0" bIns="0" rtlCol="0" anchor="t">
            <a:spAutoFit/>
          </a:bodyPr>
          <a:lstStyle/>
          <a:p>
            <a:pPr>
              <a:lnSpc>
                <a:spcPts val="3640"/>
              </a:lnSpc>
            </a:pPr>
            <a:r>
              <a:rPr lang="en-US" sz="2600">
                <a:solidFill>
                  <a:srgbClr val="82878B"/>
                </a:solidFill>
                <a:latin typeface="Canva Sans"/>
              </a:rPr>
              <a:t>Bank Accounts</a:t>
            </a:r>
          </a:p>
          <a:p>
            <a:pPr>
              <a:lnSpc>
                <a:spcPts val="3640"/>
              </a:lnSpc>
            </a:pPr>
            <a:r>
              <a:rPr lang="en-US" sz="2600">
                <a:solidFill>
                  <a:srgbClr val="82878B"/>
                </a:solidFill>
                <a:latin typeface="Canva Sans"/>
              </a:rPr>
              <a:t>CDs</a:t>
            </a:r>
          </a:p>
          <a:p>
            <a:pPr>
              <a:lnSpc>
                <a:spcPts val="3640"/>
              </a:lnSpc>
            </a:pPr>
            <a:r>
              <a:rPr lang="en-US" sz="2600">
                <a:solidFill>
                  <a:srgbClr val="82878B"/>
                </a:solidFill>
                <a:latin typeface="Canva Sans"/>
              </a:rPr>
              <a:t>MMA</a:t>
            </a:r>
          </a:p>
          <a:p>
            <a:pPr>
              <a:lnSpc>
                <a:spcPts val="3640"/>
              </a:lnSpc>
            </a:pPr>
            <a:r>
              <a:rPr lang="en-US" sz="2600">
                <a:solidFill>
                  <a:srgbClr val="82878B"/>
                </a:solidFill>
                <a:latin typeface="Canva Sans"/>
              </a:rPr>
              <a:t>Brokerage Accounts (Stocks, Bonds, Mutual Funds, ETFs)</a:t>
            </a:r>
          </a:p>
        </p:txBody>
      </p:sp>
      <p:sp>
        <p:nvSpPr>
          <p:cNvPr id="13" name="TextBox 13"/>
          <p:cNvSpPr txBox="1"/>
          <p:nvPr/>
        </p:nvSpPr>
        <p:spPr>
          <a:xfrm>
            <a:off x="711954" y="6058738"/>
            <a:ext cx="21342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Liquid</a:t>
            </a:r>
          </a:p>
        </p:txBody>
      </p:sp>
      <p:sp>
        <p:nvSpPr>
          <p:cNvPr id="14" name="TextBox 14"/>
          <p:cNvSpPr txBox="1"/>
          <p:nvPr/>
        </p:nvSpPr>
        <p:spPr>
          <a:xfrm>
            <a:off x="711954" y="6757787"/>
            <a:ext cx="3762970" cy="5143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Taxable (1099)</a:t>
            </a:r>
          </a:p>
        </p:txBody>
      </p:sp>
      <p:sp>
        <p:nvSpPr>
          <p:cNvPr id="15" name="TextBox 15"/>
          <p:cNvSpPr txBox="1"/>
          <p:nvPr/>
        </p:nvSpPr>
        <p:spPr>
          <a:xfrm>
            <a:off x="6473420" y="3318929"/>
            <a:ext cx="4961994" cy="2734310"/>
          </a:xfrm>
          <a:prstGeom prst="rect">
            <a:avLst/>
          </a:prstGeom>
        </p:spPr>
        <p:txBody>
          <a:bodyPr lIns="0" tIns="0" rIns="0" bIns="0" rtlCol="0" anchor="t">
            <a:spAutoFit/>
          </a:bodyPr>
          <a:lstStyle/>
          <a:p>
            <a:pPr>
              <a:lnSpc>
                <a:spcPts val="3640"/>
              </a:lnSpc>
            </a:pPr>
            <a:r>
              <a:rPr lang="en-US" sz="2600">
                <a:solidFill>
                  <a:srgbClr val="82878B"/>
                </a:solidFill>
                <a:latin typeface="Canva Sans"/>
              </a:rPr>
              <a:t>IRAs (Traditional, SEP, SIMPLE)</a:t>
            </a:r>
          </a:p>
          <a:p>
            <a:pPr>
              <a:lnSpc>
                <a:spcPts val="3640"/>
              </a:lnSpc>
            </a:pPr>
            <a:r>
              <a:rPr lang="en-US" sz="2600">
                <a:solidFill>
                  <a:srgbClr val="82878B"/>
                </a:solidFill>
                <a:latin typeface="Canva Sans"/>
              </a:rPr>
              <a:t>401Ks</a:t>
            </a:r>
          </a:p>
          <a:p>
            <a:pPr>
              <a:lnSpc>
                <a:spcPts val="3640"/>
              </a:lnSpc>
            </a:pPr>
            <a:r>
              <a:rPr lang="en-US" sz="2600">
                <a:solidFill>
                  <a:srgbClr val="82878B"/>
                </a:solidFill>
                <a:latin typeface="Canva Sans"/>
              </a:rPr>
              <a:t>457s</a:t>
            </a:r>
          </a:p>
          <a:p>
            <a:pPr>
              <a:lnSpc>
                <a:spcPts val="3640"/>
              </a:lnSpc>
            </a:pPr>
            <a:r>
              <a:rPr lang="en-US" sz="2600">
                <a:solidFill>
                  <a:srgbClr val="82878B"/>
                </a:solidFill>
                <a:latin typeface="Canva Sans"/>
              </a:rPr>
              <a:t>403(b)s</a:t>
            </a:r>
          </a:p>
          <a:p>
            <a:pPr>
              <a:lnSpc>
                <a:spcPts val="3640"/>
              </a:lnSpc>
            </a:pPr>
            <a:r>
              <a:rPr lang="en-US" sz="2600">
                <a:solidFill>
                  <a:srgbClr val="82878B"/>
                </a:solidFill>
                <a:latin typeface="Canva Sans"/>
              </a:rPr>
              <a:t>TSPs</a:t>
            </a:r>
          </a:p>
          <a:p>
            <a:pPr>
              <a:lnSpc>
                <a:spcPts val="3640"/>
              </a:lnSpc>
            </a:pPr>
            <a:endParaRPr lang="en-US" sz="2600">
              <a:solidFill>
                <a:srgbClr val="82878B"/>
              </a:solidFill>
              <a:latin typeface="Canva Sans"/>
            </a:endParaRPr>
          </a:p>
        </p:txBody>
      </p:sp>
      <p:sp>
        <p:nvSpPr>
          <p:cNvPr id="16" name="TextBox 16"/>
          <p:cNvSpPr txBox="1"/>
          <p:nvPr/>
        </p:nvSpPr>
        <p:spPr>
          <a:xfrm>
            <a:off x="6473420" y="6005614"/>
            <a:ext cx="3138636" cy="1047750"/>
          </a:xfrm>
          <a:prstGeom prst="rect">
            <a:avLst/>
          </a:prstGeom>
        </p:spPr>
        <p:txBody>
          <a:bodyPr lIns="0" tIns="0" rIns="0" bIns="0" rtlCol="0" anchor="t">
            <a:spAutoFit/>
          </a:bodyPr>
          <a:lstStyle/>
          <a:p>
            <a:pPr>
              <a:lnSpc>
                <a:spcPts val="4200"/>
              </a:lnSpc>
            </a:pPr>
            <a:r>
              <a:rPr lang="en-US" sz="3000">
                <a:solidFill>
                  <a:srgbClr val="82878B"/>
                </a:solidFill>
                <a:latin typeface="Canva Sans"/>
              </a:rPr>
              <a:t>PRO: Pre-tax</a:t>
            </a:r>
          </a:p>
          <a:p>
            <a:pPr>
              <a:lnSpc>
                <a:spcPts val="4200"/>
              </a:lnSpc>
            </a:pPr>
            <a:r>
              <a:rPr lang="en-US" sz="3000">
                <a:solidFill>
                  <a:srgbClr val="82878B"/>
                </a:solidFill>
                <a:latin typeface="Canva Sans"/>
              </a:rPr>
              <a:t>Growth Potential</a:t>
            </a:r>
          </a:p>
        </p:txBody>
      </p:sp>
      <p:sp>
        <p:nvSpPr>
          <p:cNvPr id="17" name="TextBox 17"/>
          <p:cNvSpPr txBox="1"/>
          <p:nvPr/>
        </p:nvSpPr>
        <p:spPr>
          <a:xfrm>
            <a:off x="6473420" y="7214987"/>
            <a:ext cx="4598268" cy="2114550"/>
          </a:xfrm>
          <a:prstGeom prst="rect">
            <a:avLst/>
          </a:prstGeom>
        </p:spPr>
        <p:txBody>
          <a:bodyPr lIns="0" tIns="0" rIns="0" bIns="0" rtlCol="0" anchor="t">
            <a:spAutoFit/>
          </a:bodyPr>
          <a:lstStyle/>
          <a:p>
            <a:pPr>
              <a:lnSpc>
                <a:spcPts val="4200"/>
              </a:lnSpc>
            </a:pPr>
            <a:r>
              <a:rPr lang="en-US" sz="3000">
                <a:solidFill>
                  <a:srgbClr val="82878B"/>
                </a:solidFill>
                <a:latin typeface="Canva Sans"/>
              </a:rPr>
              <a:t>CON: Loss of deductions</a:t>
            </a:r>
          </a:p>
          <a:p>
            <a:pPr>
              <a:lnSpc>
                <a:spcPts val="4200"/>
              </a:lnSpc>
            </a:pPr>
            <a:r>
              <a:rPr lang="en-US" sz="3000">
                <a:solidFill>
                  <a:srgbClr val="82878B"/>
                </a:solidFill>
                <a:latin typeface="Canva Sans"/>
              </a:rPr>
              <a:t>Where are taxes headed?</a:t>
            </a:r>
          </a:p>
          <a:p>
            <a:pPr>
              <a:lnSpc>
                <a:spcPts val="4200"/>
              </a:lnSpc>
            </a:pPr>
            <a:r>
              <a:rPr lang="en-US" sz="3000">
                <a:solidFill>
                  <a:srgbClr val="82878B"/>
                </a:solidFill>
                <a:latin typeface="Canva Sans"/>
              </a:rPr>
              <a:t>Pre-tax penalty</a:t>
            </a:r>
          </a:p>
          <a:p>
            <a:pPr>
              <a:lnSpc>
                <a:spcPts val="4200"/>
              </a:lnSpc>
            </a:pPr>
            <a:r>
              <a:rPr lang="en-US" sz="3000">
                <a:solidFill>
                  <a:srgbClr val="82878B"/>
                </a:solidFill>
                <a:latin typeface="Canva Sans"/>
              </a:rPr>
              <a:t>Provisional Income</a:t>
            </a:r>
          </a:p>
        </p:txBody>
      </p:sp>
      <p:grpSp>
        <p:nvGrpSpPr>
          <p:cNvPr id="18" name="Group 18"/>
          <p:cNvGrpSpPr/>
          <p:nvPr/>
        </p:nvGrpSpPr>
        <p:grpSpPr>
          <a:xfrm>
            <a:off x="12500462" y="3150487"/>
            <a:ext cx="3892965" cy="878105"/>
            <a:chOff x="0" y="0"/>
            <a:chExt cx="5190620" cy="1170807"/>
          </a:xfrm>
        </p:grpSpPr>
        <p:sp>
          <p:nvSpPr>
            <p:cNvPr id="19" name="Freeform 19"/>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1385797" y="22158"/>
              <a:ext cx="3804823" cy="926465"/>
            </a:xfrm>
            <a:prstGeom prst="rect">
              <a:avLst/>
            </a:prstGeom>
          </p:spPr>
          <p:txBody>
            <a:bodyPr lIns="0" tIns="0" rIns="0" bIns="0" rtlCol="0" anchor="t">
              <a:spAutoFit/>
            </a:bodyPr>
            <a:lstStyle/>
            <a:p>
              <a:pPr>
                <a:lnSpc>
                  <a:spcPts val="6480"/>
                </a:lnSpc>
              </a:pPr>
              <a:r>
                <a:rPr lang="en-US" sz="3600">
                  <a:solidFill>
                    <a:srgbClr val="FFFFFF"/>
                  </a:solidFill>
                  <a:latin typeface="Canva Sans"/>
                </a:rPr>
                <a:t>Roth IRAs</a:t>
              </a:r>
            </a:p>
          </p:txBody>
        </p:sp>
      </p:grpSp>
      <p:grpSp>
        <p:nvGrpSpPr>
          <p:cNvPr id="21" name="Group 21"/>
          <p:cNvGrpSpPr/>
          <p:nvPr/>
        </p:nvGrpSpPr>
        <p:grpSpPr>
          <a:xfrm>
            <a:off x="12500462" y="4133367"/>
            <a:ext cx="3892965" cy="878105"/>
            <a:chOff x="0" y="0"/>
            <a:chExt cx="5190620" cy="1170807"/>
          </a:xfrm>
        </p:grpSpPr>
        <p:sp>
          <p:nvSpPr>
            <p:cNvPr id="22" name="Freeform 22"/>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1385797" y="22158"/>
              <a:ext cx="3804823" cy="926465"/>
            </a:xfrm>
            <a:prstGeom prst="rect">
              <a:avLst/>
            </a:prstGeom>
          </p:spPr>
          <p:txBody>
            <a:bodyPr lIns="0" tIns="0" rIns="0" bIns="0" rtlCol="0" anchor="t">
              <a:spAutoFit/>
            </a:bodyPr>
            <a:lstStyle/>
            <a:p>
              <a:pPr>
                <a:lnSpc>
                  <a:spcPts val="6480"/>
                </a:lnSpc>
              </a:pPr>
              <a:r>
                <a:rPr lang="en-US" sz="3600">
                  <a:solidFill>
                    <a:srgbClr val="FFFFFF"/>
                  </a:solidFill>
                  <a:latin typeface="Canva Sans"/>
                </a:rPr>
                <a:t>Roth 401Ks</a:t>
              </a:r>
            </a:p>
          </p:txBody>
        </p:sp>
      </p:grpSp>
      <p:grpSp>
        <p:nvGrpSpPr>
          <p:cNvPr id="24" name="Group 24"/>
          <p:cNvGrpSpPr/>
          <p:nvPr/>
        </p:nvGrpSpPr>
        <p:grpSpPr>
          <a:xfrm>
            <a:off x="12500462" y="5116247"/>
            <a:ext cx="3892965" cy="878105"/>
            <a:chOff x="0" y="0"/>
            <a:chExt cx="5190620" cy="1170807"/>
          </a:xfrm>
        </p:grpSpPr>
        <p:sp>
          <p:nvSpPr>
            <p:cNvPr id="25" name="Freeform 25"/>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extBox 26"/>
            <p:cNvSpPr txBox="1"/>
            <p:nvPr/>
          </p:nvSpPr>
          <p:spPr>
            <a:xfrm>
              <a:off x="1385797" y="22158"/>
              <a:ext cx="3804823" cy="926465"/>
            </a:xfrm>
            <a:prstGeom prst="rect">
              <a:avLst/>
            </a:prstGeom>
          </p:spPr>
          <p:txBody>
            <a:bodyPr lIns="0" tIns="0" rIns="0" bIns="0" rtlCol="0" anchor="t">
              <a:spAutoFit/>
            </a:bodyPr>
            <a:lstStyle/>
            <a:p>
              <a:pPr>
                <a:lnSpc>
                  <a:spcPts val="6480"/>
                </a:lnSpc>
              </a:pPr>
              <a:r>
                <a:rPr lang="en-US" sz="3600">
                  <a:solidFill>
                    <a:srgbClr val="FFFFFF"/>
                  </a:solidFill>
                  <a:latin typeface="Canva Sans"/>
                </a:rPr>
                <a:t>LIRPs</a:t>
              </a:r>
            </a:p>
          </p:txBody>
        </p:sp>
      </p:grpSp>
      <p:grpSp>
        <p:nvGrpSpPr>
          <p:cNvPr id="27" name="Group 27"/>
          <p:cNvGrpSpPr/>
          <p:nvPr/>
        </p:nvGrpSpPr>
        <p:grpSpPr>
          <a:xfrm>
            <a:off x="0" y="2973439"/>
            <a:ext cx="18288000" cy="7313561"/>
            <a:chOff x="0" y="0"/>
            <a:chExt cx="4816593" cy="1926205"/>
          </a:xfrm>
        </p:grpSpPr>
        <p:sp>
          <p:nvSpPr>
            <p:cNvPr id="28" name="Freeform 28"/>
            <p:cNvSpPr/>
            <p:nvPr/>
          </p:nvSpPr>
          <p:spPr>
            <a:xfrm>
              <a:off x="0" y="0"/>
              <a:ext cx="4816592" cy="1926205"/>
            </a:xfrm>
            <a:custGeom>
              <a:avLst/>
              <a:gdLst/>
              <a:ahLst/>
              <a:cxnLst/>
              <a:rect l="l" t="t" r="r" b="b"/>
              <a:pathLst>
                <a:path w="4816592" h="1926205">
                  <a:moveTo>
                    <a:pt x="0" y="0"/>
                  </a:moveTo>
                  <a:lnTo>
                    <a:pt x="4816592" y="0"/>
                  </a:lnTo>
                  <a:lnTo>
                    <a:pt x="4816592" y="1926205"/>
                  </a:lnTo>
                  <a:lnTo>
                    <a:pt x="0" y="1926205"/>
                  </a:lnTo>
                  <a:close/>
                </a:path>
              </a:pathLst>
            </a:custGeom>
            <a:solidFill>
              <a:srgbClr val="000000">
                <a:alpha val="80784"/>
              </a:srgbClr>
            </a:solidFill>
          </p:spPr>
          <p:txBody>
            <a:bodyPr/>
            <a:lstStyle/>
            <a:p>
              <a:endParaRPr lang="en-US"/>
            </a:p>
          </p:txBody>
        </p:sp>
        <p:sp>
          <p:nvSpPr>
            <p:cNvPr id="29" name="TextBox 29"/>
            <p:cNvSpPr txBox="1"/>
            <p:nvPr/>
          </p:nvSpPr>
          <p:spPr>
            <a:xfrm>
              <a:off x="0" y="-47625"/>
              <a:ext cx="4816593" cy="1973830"/>
            </a:xfrm>
            <a:prstGeom prst="rect">
              <a:avLst/>
            </a:prstGeom>
          </p:spPr>
          <p:txBody>
            <a:bodyPr lIns="50800" tIns="50800" rIns="50800" bIns="50800" rtlCol="0" anchor="ctr"/>
            <a:lstStyle/>
            <a:p>
              <a:pPr algn="ctr">
                <a:lnSpc>
                  <a:spcPts val="3640"/>
                </a:lnSpc>
              </a:pPr>
              <a:endParaRPr/>
            </a:p>
          </p:txBody>
        </p:sp>
      </p:grpSp>
      <p:grpSp>
        <p:nvGrpSpPr>
          <p:cNvPr id="30" name="Group 30"/>
          <p:cNvGrpSpPr/>
          <p:nvPr/>
        </p:nvGrpSpPr>
        <p:grpSpPr>
          <a:xfrm>
            <a:off x="1701576" y="3784600"/>
            <a:ext cx="14865798" cy="4127500"/>
            <a:chOff x="0" y="0"/>
            <a:chExt cx="19821064" cy="5503333"/>
          </a:xfrm>
        </p:grpSpPr>
        <p:sp>
          <p:nvSpPr>
            <p:cNvPr id="31" name="TextBox 31"/>
            <p:cNvSpPr txBox="1"/>
            <p:nvPr/>
          </p:nvSpPr>
          <p:spPr>
            <a:xfrm>
              <a:off x="0" y="-76200"/>
              <a:ext cx="9839110" cy="5579533"/>
            </a:xfrm>
            <a:prstGeom prst="rect">
              <a:avLst/>
            </a:prstGeom>
          </p:spPr>
          <p:txBody>
            <a:bodyPr lIns="0" tIns="0" rIns="0" bIns="0" rtlCol="0" anchor="t">
              <a:spAutoFit/>
            </a:bodyPr>
            <a:lstStyle/>
            <a:p>
              <a:pPr>
                <a:lnSpc>
                  <a:spcPts val="5599"/>
                </a:lnSpc>
              </a:pPr>
              <a:r>
                <a:rPr lang="en-US" sz="3999">
                  <a:solidFill>
                    <a:srgbClr val="73BD4C"/>
                  </a:solidFill>
                  <a:latin typeface="Canva Sans"/>
                </a:rPr>
                <a:t>PRO</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Tax-free Growth and access</a:t>
              </a:r>
            </a:p>
            <a:p>
              <a:pPr marL="863599" lvl="1" indent="-431800">
                <a:lnSpc>
                  <a:spcPts val="5599"/>
                </a:lnSpc>
                <a:buFont typeface="Arial"/>
                <a:buChar char="•"/>
              </a:pPr>
              <a:r>
                <a:rPr lang="en-US" sz="3999">
                  <a:solidFill>
                    <a:srgbClr val="FFFFFF"/>
                  </a:solidFill>
                  <a:latin typeface="Canva Sans"/>
                </a:rPr>
                <a:t>Insulated from increasing taxes</a:t>
              </a:r>
            </a:p>
            <a:p>
              <a:pPr marL="863599" lvl="1" indent="-431800">
                <a:lnSpc>
                  <a:spcPts val="5599"/>
                </a:lnSpc>
                <a:buFont typeface="Arial"/>
                <a:buChar char="•"/>
              </a:pPr>
              <a:r>
                <a:rPr lang="en-US" sz="3999">
                  <a:solidFill>
                    <a:srgbClr val="FFFFFF"/>
                  </a:solidFill>
                  <a:latin typeface="Canva Sans"/>
                </a:rPr>
                <a:t>Not Provisional Income</a:t>
              </a:r>
            </a:p>
          </p:txBody>
        </p:sp>
        <p:sp>
          <p:nvSpPr>
            <p:cNvPr id="32" name="TextBox 32"/>
            <p:cNvSpPr txBox="1"/>
            <p:nvPr/>
          </p:nvSpPr>
          <p:spPr>
            <a:xfrm>
              <a:off x="11646927" y="-76200"/>
              <a:ext cx="8174137" cy="3699933"/>
            </a:xfrm>
            <a:prstGeom prst="rect">
              <a:avLst/>
            </a:prstGeom>
          </p:spPr>
          <p:txBody>
            <a:bodyPr lIns="0" tIns="0" rIns="0" bIns="0" rtlCol="0" anchor="t">
              <a:spAutoFit/>
            </a:bodyPr>
            <a:lstStyle/>
            <a:p>
              <a:pPr>
                <a:lnSpc>
                  <a:spcPts val="5599"/>
                </a:lnSpc>
              </a:pPr>
              <a:r>
                <a:rPr lang="en-US" sz="3999">
                  <a:solidFill>
                    <a:srgbClr val="CB521C"/>
                  </a:solidFill>
                  <a:latin typeface="Canva Sans"/>
                </a:rPr>
                <a:t>CON</a:t>
              </a:r>
              <a:r>
                <a:rPr lang="en-US" sz="3999">
                  <a:solidFill>
                    <a:srgbClr val="FFFFFF"/>
                  </a:solidFill>
                  <a:latin typeface="Canva Sans"/>
                </a:rPr>
                <a:t>: </a:t>
              </a:r>
            </a:p>
            <a:p>
              <a:pPr marL="863599" lvl="1" indent="-431800">
                <a:lnSpc>
                  <a:spcPts val="5599"/>
                </a:lnSpc>
                <a:buFont typeface="Arial"/>
                <a:buChar char="•"/>
              </a:pPr>
              <a:r>
                <a:rPr lang="en-US" sz="3999">
                  <a:solidFill>
                    <a:srgbClr val="FFFFFF"/>
                  </a:solidFill>
                  <a:latin typeface="Canva Sans"/>
                </a:rPr>
                <a:t>After-tax contributions</a:t>
              </a:r>
            </a:p>
            <a:p>
              <a:pPr>
                <a:lnSpc>
                  <a:spcPts val="5599"/>
                </a:lnSpc>
              </a:pPr>
              <a:endParaRPr lang="en-US" sz="3999">
                <a:solidFill>
                  <a:srgbClr val="FFFFFF"/>
                </a:solidFill>
                <a:latin typeface="Canva Sans"/>
              </a:endParaRPr>
            </a:p>
          </p:txBody>
        </p:sp>
      </p:grpSp>
      <p:sp>
        <p:nvSpPr>
          <p:cNvPr id="33" name="TextBox 33"/>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826846" y="2151004"/>
            <a:ext cx="6581648" cy="6581648"/>
          </a:xfrm>
          <a:custGeom>
            <a:avLst/>
            <a:gdLst/>
            <a:ahLst/>
            <a:cxnLst/>
            <a:rect l="l" t="t" r="r" b="b"/>
            <a:pathLst>
              <a:path w="6581648" h="6581648">
                <a:moveTo>
                  <a:pt x="0" y="0"/>
                </a:moveTo>
                <a:lnTo>
                  <a:pt x="6581648" y="0"/>
                </a:lnTo>
                <a:lnTo>
                  <a:pt x="6581648" y="6581648"/>
                </a:lnTo>
                <a:lnTo>
                  <a:pt x="0" y="658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302644" y="6957741"/>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645412" y="5061636"/>
            <a:ext cx="14997176" cy="1659242"/>
          </a:xfrm>
          <a:prstGeom prst="rect">
            <a:avLst/>
          </a:prstGeom>
        </p:spPr>
        <p:txBody>
          <a:bodyPr lIns="0" tIns="0" rIns="0" bIns="0" rtlCol="0" anchor="t">
            <a:spAutoFit/>
          </a:bodyPr>
          <a:lstStyle/>
          <a:p>
            <a:pPr algn="ctr">
              <a:lnSpc>
                <a:spcPts val="6720"/>
              </a:lnSpc>
            </a:pPr>
            <a:r>
              <a:rPr lang="en-US" sz="4800">
                <a:solidFill>
                  <a:srgbClr val="F5FCFD"/>
                </a:solidFill>
                <a:latin typeface="Canva Sans Bold"/>
              </a:rPr>
              <a:t>Do each of these columns or “locations” have a place?</a:t>
            </a:r>
          </a:p>
        </p:txBody>
      </p:sp>
      <p:sp>
        <p:nvSpPr>
          <p:cNvPr id="5" name="Freeform 5"/>
          <p:cNvSpPr/>
          <p:nvPr/>
        </p:nvSpPr>
        <p:spPr>
          <a:xfrm rot="1672229">
            <a:off x="8141119" y="629851"/>
            <a:ext cx="2005763" cy="3179163"/>
          </a:xfrm>
          <a:custGeom>
            <a:avLst/>
            <a:gdLst/>
            <a:ahLst/>
            <a:cxnLst/>
            <a:rect l="l" t="t" r="r" b="b"/>
            <a:pathLst>
              <a:path w="2005763" h="3179163">
                <a:moveTo>
                  <a:pt x="0" y="0"/>
                </a:moveTo>
                <a:lnTo>
                  <a:pt x="2005762" y="0"/>
                </a:lnTo>
                <a:lnTo>
                  <a:pt x="2005762" y="3179163"/>
                </a:lnTo>
                <a:lnTo>
                  <a:pt x="0" y="31791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645412" y="3103236"/>
            <a:ext cx="14997176" cy="1659242"/>
          </a:xfrm>
          <a:prstGeom prst="rect">
            <a:avLst/>
          </a:prstGeom>
        </p:spPr>
        <p:txBody>
          <a:bodyPr lIns="0" tIns="0" rIns="0" bIns="0" rtlCol="0" anchor="t">
            <a:spAutoFit/>
          </a:bodyPr>
          <a:lstStyle/>
          <a:p>
            <a:pPr algn="ctr">
              <a:lnSpc>
                <a:spcPts val="6720"/>
              </a:lnSpc>
            </a:pPr>
            <a:r>
              <a:rPr lang="en-US" sz="4800">
                <a:solidFill>
                  <a:srgbClr val="F5FCFD"/>
                </a:solidFill>
                <a:latin typeface="Canva Sans Bold"/>
              </a:rPr>
              <a:t>Asset Location is a careful balancing act between the tax columns. </a:t>
            </a:r>
          </a:p>
        </p:txBody>
      </p:sp>
      <p:sp>
        <p:nvSpPr>
          <p:cNvPr id="3" name="TextBox 3"/>
          <p:cNvSpPr txBox="1"/>
          <p:nvPr/>
        </p:nvSpPr>
        <p:spPr>
          <a:xfrm>
            <a:off x="1645412" y="5857163"/>
            <a:ext cx="14997176" cy="1659242"/>
          </a:xfrm>
          <a:prstGeom prst="rect">
            <a:avLst/>
          </a:prstGeom>
        </p:spPr>
        <p:txBody>
          <a:bodyPr lIns="0" tIns="0" rIns="0" bIns="0" rtlCol="0" anchor="t">
            <a:spAutoFit/>
          </a:bodyPr>
          <a:lstStyle/>
          <a:p>
            <a:pPr algn="ctr">
              <a:lnSpc>
                <a:spcPts val="6720"/>
              </a:lnSpc>
            </a:pPr>
            <a:r>
              <a:rPr lang="en-US" sz="4800">
                <a:solidFill>
                  <a:srgbClr val="F5FCFD"/>
                </a:solidFill>
                <a:latin typeface="Canva Sans Bold"/>
              </a:rPr>
              <a:t>The Trump tax cuts created the tax sale of a lifetime.</a:t>
            </a:r>
          </a:p>
        </p:txBody>
      </p:sp>
      <p:sp>
        <p:nvSpPr>
          <p:cNvPr id="4" name="Freeform 4"/>
          <p:cNvSpPr/>
          <p:nvPr/>
        </p:nvSpPr>
        <p:spPr>
          <a:xfrm>
            <a:off x="-3826846" y="2151004"/>
            <a:ext cx="6581648" cy="6581648"/>
          </a:xfrm>
          <a:custGeom>
            <a:avLst/>
            <a:gdLst/>
            <a:ahLst/>
            <a:cxnLst/>
            <a:rect l="l" t="t" r="r" b="b"/>
            <a:pathLst>
              <a:path w="6581648" h="6581648">
                <a:moveTo>
                  <a:pt x="0" y="0"/>
                </a:moveTo>
                <a:lnTo>
                  <a:pt x="6581648" y="0"/>
                </a:lnTo>
                <a:lnTo>
                  <a:pt x="6581648" y="6581648"/>
                </a:lnTo>
                <a:lnTo>
                  <a:pt x="0" y="658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302644" y="6957741"/>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5923342" y="3825239"/>
            <a:ext cx="6441316" cy="2503171"/>
          </a:xfrm>
          <a:prstGeom prst="rect">
            <a:avLst/>
          </a:prstGeom>
        </p:spPr>
        <p:txBody>
          <a:bodyPr lIns="0" tIns="0" rIns="0" bIns="0" rtlCol="0" anchor="t">
            <a:spAutoFit/>
          </a:bodyPr>
          <a:lstStyle/>
          <a:p>
            <a:pPr algn="ctr">
              <a:lnSpc>
                <a:spcPts val="10079"/>
              </a:lnSpc>
            </a:pPr>
            <a:r>
              <a:rPr lang="en-US" sz="7199">
                <a:solidFill>
                  <a:srgbClr val="30B3E7"/>
                </a:solidFill>
                <a:latin typeface="Canva Sans Bold"/>
              </a:rPr>
              <a:t>The </a:t>
            </a:r>
          </a:p>
          <a:p>
            <a:pPr algn="ctr">
              <a:lnSpc>
                <a:spcPts val="10079"/>
              </a:lnSpc>
            </a:pPr>
            <a:r>
              <a:rPr lang="en-US" sz="7199">
                <a:solidFill>
                  <a:srgbClr val="30B3E7"/>
                </a:solidFill>
                <a:latin typeface="Canva Sans Bold"/>
              </a:rPr>
              <a:t>Tax Scorecard</a:t>
            </a:r>
          </a:p>
        </p:txBody>
      </p:sp>
      <p:sp>
        <p:nvSpPr>
          <p:cNvPr id="3" name="Freeform 3"/>
          <p:cNvSpPr/>
          <p:nvPr/>
        </p:nvSpPr>
        <p:spPr>
          <a:xfrm>
            <a:off x="-3826846" y="2151004"/>
            <a:ext cx="6581648" cy="6581648"/>
          </a:xfrm>
          <a:custGeom>
            <a:avLst/>
            <a:gdLst/>
            <a:ahLst/>
            <a:cxnLst/>
            <a:rect l="l" t="t" r="r" b="b"/>
            <a:pathLst>
              <a:path w="6581648" h="6581648">
                <a:moveTo>
                  <a:pt x="0" y="0"/>
                </a:moveTo>
                <a:lnTo>
                  <a:pt x="6581648" y="0"/>
                </a:lnTo>
                <a:lnTo>
                  <a:pt x="6581648" y="6581648"/>
                </a:lnTo>
                <a:lnTo>
                  <a:pt x="0" y="658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302644" y="6957741"/>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8065358" y="238125"/>
            <a:ext cx="7843293" cy="1581150"/>
          </a:xfrm>
          <a:prstGeom prst="rect">
            <a:avLst/>
          </a:prstGeom>
        </p:spPr>
        <p:txBody>
          <a:bodyPr lIns="0" tIns="0" rIns="0" bIns="0" rtlCol="0" anchor="t">
            <a:spAutoFit/>
          </a:bodyPr>
          <a:lstStyle/>
          <a:p>
            <a:pPr algn="just">
              <a:lnSpc>
                <a:spcPts val="6240"/>
              </a:lnSpc>
            </a:pPr>
            <a:r>
              <a:rPr lang="en-US" sz="5200">
                <a:solidFill>
                  <a:srgbClr val="DFE5EA"/>
                </a:solidFill>
                <a:latin typeface="Cy Grotesk Wide"/>
              </a:rPr>
              <a:t>Case Study</a:t>
            </a:r>
          </a:p>
          <a:p>
            <a:pPr marL="0" lvl="0" indent="0" algn="just">
              <a:lnSpc>
                <a:spcPts val="6240"/>
              </a:lnSpc>
              <a:spcBef>
                <a:spcPct val="0"/>
              </a:spcBef>
            </a:pPr>
            <a:r>
              <a:rPr lang="en-US" sz="5200">
                <a:solidFill>
                  <a:srgbClr val="30B3E7"/>
                </a:solidFill>
                <a:latin typeface="Canva Sans Bold"/>
              </a:rPr>
              <a:t>Ryan &amp; Jen</a:t>
            </a:r>
          </a:p>
        </p:txBody>
      </p:sp>
      <p:sp>
        <p:nvSpPr>
          <p:cNvPr id="3" name="AutoShape 3"/>
          <p:cNvSpPr/>
          <p:nvPr/>
        </p:nvSpPr>
        <p:spPr>
          <a:xfrm flipV="1">
            <a:off x="1028700" y="3070679"/>
            <a:ext cx="4340005" cy="1905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0" y="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30B3E7"/>
            </a:solidFill>
          </p:spPr>
          <p:txBody>
            <a:bodyPr/>
            <a:lstStyle/>
            <a:p>
              <a:endParaRPr lang="en-US"/>
            </a:p>
          </p:txBody>
        </p:sp>
        <p:sp>
          <p:nvSpPr>
            <p:cNvPr id="6" name="TextBox 6"/>
            <p:cNvSpPr txBox="1"/>
            <p:nvPr/>
          </p:nvSpPr>
          <p:spPr>
            <a:xfrm>
              <a:off x="0" y="-47625"/>
              <a:ext cx="812800" cy="2756958"/>
            </a:xfrm>
            <a:prstGeom prst="rect">
              <a:avLst/>
            </a:prstGeom>
          </p:spPr>
          <p:txBody>
            <a:bodyPr lIns="50800" tIns="50800" rIns="50800" bIns="50800" rtlCol="0" anchor="ctr"/>
            <a:lstStyle/>
            <a:p>
              <a:pPr algn="ctr">
                <a:lnSpc>
                  <a:spcPts val="3640"/>
                </a:lnSpc>
              </a:pPr>
              <a:endParaRPr/>
            </a:p>
          </p:txBody>
        </p:sp>
      </p:grpSp>
      <p:sp>
        <p:nvSpPr>
          <p:cNvPr id="7" name="Freeform 7"/>
          <p:cNvSpPr/>
          <p:nvPr/>
        </p:nvSpPr>
        <p:spPr>
          <a:xfrm>
            <a:off x="824282" y="0"/>
            <a:ext cx="6896398" cy="10287000"/>
          </a:xfrm>
          <a:custGeom>
            <a:avLst/>
            <a:gdLst/>
            <a:ahLst/>
            <a:cxnLst/>
            <a:rect l="l" t="t" r="r" b="b"/>
            <a:pathLst>
              <a:path w="6896398" h="10287000">
                <a:moveTo>
                  <a:pt x="0" y="0"/>
                </a:moveTo>
                <a:lnTo>
                  <a:pt x="6896398" y="0"/>
                </a:lnTo>
                <a:lnTo>
                  <a:pt x="6896398" y="10287000"/>
                </a:lnTo>
                <a:lnTo>
                  <a:pt x="0" y="10287000"/>
                </a:lnTo>
                <a:lnTo>
                  <a:pt x="0" y="0"/>
                </a:lnTo>
                <a:close/>
              </a:path>
            </a:pathLst>
          </a:custGeom>
          <a:blipFill>
            <a:blip r:embed="rId3"/>
            <a:stretch>
              <a:fillRect l="-33285" r="-90322"/>
            </a:stretch>
          </a:blipFill>
        </p:spPr>
        <p:txBody>
          <a:bodyPr/>
          <a:lstStyle/>
          <a:p>
            <a:endParaRPr lang="en-US"/>
          </a:p>
        </p:txBody>
      </p:sp>
      <p:sp>
        <p:nvSpPr>
          <p:cNvPr id="8" name="TextBox 8"/>
          <p:cNvSpPr txBox="1"/>
          <p:nvPr/>
        </p:nvSpPr>
        <p:spPr>
          <a:xfrm>
            <a:off x="8065358" y="1842355"/>
            <a:ext cx="9292605" cy="887095"/>
          </a:xfrm>
          <a:prstGeom prst="rect">
            <a:avLst/>
          </a:prstGeom>
        </p:spPr>
        <p:txBody>
          <a:bodyPr lIns="0" tIns="0" rIns="0" bIns="0" rtlCol="0" anchor="t">
            <a:spAutoFit/>
          </a:bodyPr>
          <a:lstStyle/>
          <a:p>
            <a:pPr>
              <a:lnSpc>
                <a:spcPts val="7279"/>
              </a:lnSpc>
            </a:pPr>
            <a:r>
              <a:rPr lang="en-US" sz="5199">
                <a:solidFill>
                  <a:srgbClr val="FFFFFF"/>
                </a:solidFill>
                <a:latin typeface="Canva Sans Bold"/>
              </a:rPr>
              <a:t>Tax Scorecard - Current Path</a:t>
            </a:r>
          </a:p>
        </p:txBody>
      </p:sp>
      <p:sp>
        <p:nvSpPr>
          <p:cNvPr id="9" name="TextBox 9"/>
          <p:cNvSpPr txBox="1"/>
          <p:nvPr/>
        </p:nvSpPr>
        <p:spPr>
          <a:xfrm>
            <a:off x="8065358" y="3181715"/>
            <a:ext cx="9793932" cy="6509384"/>
          </a:xfrm>
          <a:prstGeom prst="rect">
            <a:avLst/>
          </a:prstGeom>
        </p:spPr>
        <p:txBody>
          <a:bodyPr lIns="0" tIns="0" rIns="0" bIns="0" rtlCol="0" anchor="t">
            <a:spAutoFit/>
          </a:bodyPr>
          <a:lstStyle/>
          <a:p>
            <a:pPr>
              <a:lnSpc>
                <a:spcPts val="6510"/>
              </a:lnSpc>
            </a:pPr>
            <a:r>
              <a:rPr lang="en-US" sz="4200">
                <a:solidFill>
                  <a:srgbClr val="FFFFFF"/>
                </a:solidFill>
                <a:latin typeface="Canva Sans Bold"/>
              </a:rPr>
              <a:t>-Age 62</a:t>
            </a:r>
          </a:p>
          <a:p>
            <a:pPr>
              <a:lnSpc>
                <a:spcPts val="6510"/>
              </a:lnSpc>
            </a:pPr>
            <a:r>
              <a:rPr lang="en-US" sz="4200">
                <a:solidFill>
                  <a:srgbClr val="FFFFFF"/>
                </a:solidFill>
                <a:latin typeface="Canva Sans Bold"/>
              </a:rPr>
              <a:t>-IRA $500,000</a:t>
            </a:r>
          </a:p>
          <a:p>
            <a:pPr>
              <a:lnSpc>
                <a:spcPts val="6510"/>
              </a:lnSpc>
            </a:pPr>
            <a:r>
              <a:rPr lang="en-US" sz="4200">
                <a:solidFill>
                  <a:srgbClr val="FFFFFF"/>
                </a:solidFill>
                <a:latin typeface="Canva Sans Bold"/>
              </a:rPr>
              <a:t>-Social Security at 67 $33,000</a:t>
            </a:r>
          </a:p>
          <a:p>
            <a:pPr>
              <a:lnSpc>
                <a:spcPts val="6510"/>
              </a:lnSpc>
            </a:pPr>
            <a:r>
              <a:rPr lang="en-US" sz="4200">
                <a:solidFill>
                  <a:srgbClr val="FFFFFF"/>
                </a:solidFill>
                <a:latin typeface="Canva Sans Bold"/>
              </a:rPr>
              <a:t>-Does not need RMDs--Reinvest them</a:t>
            </a:r>
          </a:p>
          <a:p>
            <a:pPr>
              <a:lnSpc>
                <a:spcPts val="6510"/>
              </a:lnSpc>
            </a:pPr>
            <a:r>
              <a:rPr lang="en-US" sz="4200">
                <a:solidFill>
                  <a:srgbClr val="FFFFFF"/>
                </a:solidFill>
                <a:latin typeface="Canva Sans Bold"/>
              </a:rPr>
              <a:t>-Rate of Return 5% </a:t>
            </a:r>
          </a:p>
          <a:p>
            <a:pPr>
              <a:lnSpc>
                <a:spcPts val="6510"/>
              </a:lnSpc>
            </a:pPr>
            <a:r>
              <a:rPr lang="en-US" sz="4200">
                <a:solidFill>
                  <a:srgbClr val="FFFFFF"/>
                </a:solidFill>
                <a:latin typeface="Canva Sans Bold"/>
              </a:rPr>
              <a:t>-20% tax rate</a:t>
            </a:r>
          </a:p>
          <a:p>
            <a:pPr>
              <a:lnSpc>
                <a:spcPts val="6510"/>
              </a:lnSpc>
            </a:pPr>
            <a:r>
              <a:rPr lang="en-US" sz="4200">
                <a:solidFill>
                  <a:srgbClr val="FFFFFF"/>
                </a:solidFill>
                <a:latin typeface="Canva Sans Bold"/>
              </a:rPr>
              <a:t>-Analyze through age 95</a:t>
            </a:r>
          </a:p>
          <a:p>
            <a:pPr>
              <a:lnSpc>
                <a:spcPts val="6510"/>
              </a:lnSpc>
            </a:pPr>
            <a:r>
              <a:rPr lang="en-US" sz="4200">
                <a:solidFill>
                  <a:srgbClr val="FFFFFF"/>
                </a:solidFill>
                <a:latin typeface="Canva Sans Bold"/>
              </a:rPr>
              <a:t>-Pass on IRA to heirs</a:t>
            </a:r>
          </a:p>
        </p:txBody>
      </p:sp>
      <p:sp>
        <p:nvSpPr>
          <p:cNvPr id="10" name="TextBox 10"/>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07829" y="-2223589"/>
            <a:ext cx="18595829" cy="5117783"/>
            <a:chOff x="0" y="0"/>
            <a:chExt cx="24794439" cy="6823710"/>
          </a:xfrm>
        </p:grpSpPr>
        <p:grpSp>
          <p:nvGrpSpPr>
            <p:cNvPr id="3" name="Group 3"/>
            <p:cNvGrpSpPr/>
            <p:nvPr/>
          </p:nvGrpSpPr>
          <p:grpSpPr>
            <a:xfrm>
              <a:off x="0" y="2964786"/>
              <a:ext cx="24794439" cy="2110495"/>
              <a:chOff x="0" y="0"/>
              <a:chExt cx="4897667" cy="416888"/>
            </a:xfrm>
          </p:grpSpPr>
          <p:sp>
            <p:nvSpPr>
              <p:cNvPr id="4" name="Freeform 4"/>
              <p:cNvSpPr/>
              <p:nvPr/>
            </p:nvSpPr>
            <p:spPr>
              <a:xfrm>
                <a:off x="0" y="0"/>
                <a:ext cx="4897667" cy="416888"/>
              </a:xfrm>
              <a:custGeom>
                <a:avLst/>
                <a:gdLst/>
                <a:ahLst/>
                <a:cxnLst/>
                <a:rect l="l" t="t" r="r" b="b"/>
                <a:pathLst>
                  <a:path w="4897667" h="416888">
                    <a:moveTo>
                      <a:pt x="0" y="0"/>
                    </a:moveTo>
                    <a:lnTo>
                      <a:pt x="4897667" y="0"/>
                    </a:lnTo>
                    <a:lnTo>
                      <a:pt x="4897667" y="416888"/>
                    </a:lnTo>
                    <a:lnTo>
                      <a:pt x="0" y="416888"/>
                    </a:lnTo>
                    <a:close/>
                  </a:path>
                </a:pathLst>
              </a:custGeom>
              <a:solidFill>
                <a:srgbClr val="F5FCFD">
                  <a:alpha val="33725"/>
                </a:srgbClr>
              </a:solidFill>
            </p:spPr>
            <p:txBody>
              <a:bodyPr/>
              <a:lstStyle/>
              <a:p>
                <a:endParaRPr lang="en-US"/>
              </a:p>
            </p:txBody>
          </p:sp>
          <p:sp>
            <p:nvSpPr>
              <p:cNvPr id="5" name="TextBox 5"/>
              <p:cNvSpPr txBox="1"/>
              <p:nvPr/>
            </p:nvSpPr>
            <p:spPr>
              <a:xfrm>
                <a:off x="0" y="-57150"/>
                <a:ext cx="4897667" cy="474038"/>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9190584" y="0"/>
              <a:ext cx="6823710" cy="6823710"/>
            </a:xfrm>
            <a:custGeom>
              <a:avLst/>
              <a:gdLst/>
              <a:ahLst/>
              <a:cxnLst/>
              <a:rect l="l" t="t" r="r" b="b"/>
              <a:pathLst>
                <a:path w="6823710" h="6823710">
                  <a:moveTo>
                    <a:pt x="0" y="0"/>
                  </a:moveTo>
                  <a:lnTo>
                    <a:pt x="6823710" y="0"/>
                  </a:lnTo>
                  <a:lnTo>
                    <a:pt x="6823710" y="6823710"/>
                  </a:lnTo>
                  <a:lnTo>
                    <a:pt x="0" y="6823710"/>
                  </a:lnTo>
                  <a:lnTo>
                    <a:pt x="0" y="0"/>
                  </a:lnTo>
                  <a:close/>
                </a:path>
              </a:pathLst>
            </a:custGeom>
            <a:blipFill>
              <a:blip r:embed="rId3">
                <a:alphaModFix amt="38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TextBox 7"/>
          <p:cNvSpPr txBox="1"/>
          <p:nvPr/>
        </p:nvSpPr>
        <p:spPr>
          <a:xfrm>
            <a:off x="1028700" y="1428839"/>
            <a:ext cx="8115300" cy="1066800"/>
          </a:xfrm>
          <a:prstGeom prst="rect">
            <a:avLst/>
          </a:prstGeom>
        </p:spPr>
        <p:txBody>
          <a:bodyPr lIns="0" tIns="0" rIns="0" bIns="0" rtlCol="0" anchor="t">
            <a:spAutoFit/>
          </a:bodyPr>
          <a:lstStyle/>
          <a:p>
            <a:pPr marL="0" lvl="0" indent="0" algn="l">
              <a:lnSpc>
                <a:spcPts val="8399"/>
              </a:lnSpc>
              <a:spcBef>
                <a:spcPct val="0"/>
              </a:spcBef>
            </a:pPr>
            <a:r>
              <a:rPr lang="en-US" sz="6999">
                <a:solidFill>
                  <a:srgbClr val="DFE5EA"/>
                </a:solidFill>
                <a:latin typeface="Cy Grotesk Wide"/>
              </a:rPr>
              <a:t>Agenda</a:t>
            </a:r>
          </a:p>
        </p:txBody>
      </p:sp>
      <p:grpSp>
        <p:nvGrpSpPr>
          <p:cNvPr id="8" name="Group 8"/>
          <p:cNvGrpSpPr/>
          <p:nvPr/>
        </p:nvGrpSpPr>
        <p:grpSpPr>
          <a:xfrm>
            <a:off x="537745" y="2796370"/>
            <a:ext cx="17367226" cy="6138396"/>
            <a:chOff x="0" y="0"/>
            <a:chExt cx="4025891" cy="1422940"/>
          </a:xfrm>
        </p:grpSpPr>
        <p:sp>
          <p:nvSpPr>
            <p:cNvPr id="9" name="Freeform 9"/>
            <p:cNvSpPr/>
            <p:nvPr/>
          </p:nvSpPr>
          <p:spPr>
            <a:xfrm>
              <a:off x="0" y="0"/>
              <a:ext cx="4025891" cy="1422940"/>
            </a:xfrm>
            <a:custGeom>
              <a:avLst/>
              <a:gdLst/>
              <a:ahLst/>
              <a:cxnLst/>
              <a:rect l="l" t="t" r="r" b="b"/>
              <a:pathLst>
                <a:path w="4025891" h="1422940">
                  <a:moveTo>
                    <a:pt x="3901430" y="1422940"/>
                  </a:moveTo>
                  <a:lnTo>
                    <a:pt x="124460" y="1422940"/>
                  </a:lnTo>
                  <a:cubicBezTo>
                    <a:pt x="55880" y="1422940"/>
                    <a:pt x="0" y="1367060"/>
                    <a:pt x="0" y="1298479"/>
                  </a:cubicBezTo>
                  <a:lnTo>
                    <a:pt x="0" y="124460"/>
                  </a:lnTo>
                  <a:cubicBezTo>
                    <a:pt x="0" y="55880"/>
                    <a:pt x="55880" y="0"/>
                    <a:pt x="124460" y="0"/>
                  </a:cubicBezTo>
                  <a:lnTo>
                    <a:pt x="3901431" y="0"/>
                  </a:lnTo>
                  <a:cubicBezTo>
                    <a:pt x="3970011" y="0"/>
                    <a:pt x="4025891" y="55880"/>
                    <a:pt x="4025891" y="124460"/>
                  </a:cubicBezTo>
                  <a:lnTo>
                    <a:pt x="4025891" y="1298480"/>
                  </a:lnTo>
                  <a:cubicBezTo>
                    <a:pt x="4025891" y="1367060"/>
                    <a:pt x="3970011" y="1422940"/>
                    <a:pt x="3901431" y="1422940"/>
                  </a:cubicBezTo>
                  <a:close/>
                </a:path>
              </a:pathLst>
            </a:custGeom>
            <a:solidFill>
              <a:srgbClr val="FFFFFF">
                <a:alpha val="29804"/>
              </a:srgbClr>
            </a:solidFill>
          </p:spPr>
          <p:txBody>
            <a:bodyPr/>
            <a:lstStyle/>
            <a:p>
              <a:endParaRPr lang="en-US"/>
            </a:p>
          </p:txBody>
        </p:sp>
      </p:grpSp>
      <p:sp>
        <p:nvSpPr>
          <p:cNvPr id="10" name="TextBox 10"/>
          <p:cNvSpPr txBox="1"/>
          <p:nvPr/>
        </p:nvSpPr>
        <p:spPr>
          <a:xfrm>
            <a:off x="1608295" y="3917942"/>
            <a:ext cx="11445006" cy="662940"/>
          </a:xfrm>
          <a:prstGeom prst="rect">
            <a:avLst/>
          </a:prstGeom>
        </p:spPr>
        <p:txBody>
          <a:bodyPr lIns="0" tIns="0" rIns="0" bIns="0" rtlCol="0" anchor="t">
            <a:spAutoFit/>
          </a:bodyPr>
          <a:lstStyle/>
          <a:p>
            <a:pPr marL="842007" lvl="1" indent="-421003">
              <a:lnSpc>
                <a:spcPts val="5459"/>
              </a:lnSpc>
              <a:buFont typeface="Arial"/>
              <a:buChar char="•"/>
            </a:pPr>
            <a:r>
              <a:rPr lang="en-US" sz="3899">
                <a:solidFill>
                  <a:srgbClr val="FFFFFF"/>
                </a:solidFill>
                <a:latin typeface="Canva Sans Bold"/>
              </a:rPr>
              <a:t>The qualified plan tax-dilemma</a:t>
            </a:r>
          </a:p>
        </p:txBody>
      </p:sp>
      <p:sp>
        <p:nvSpPr>
          <p:cNvPr id="11" name="TextBox 11"/>
          <p:cNvSpPr txBox="1"/>
          <p:nvPr/>
        </p:nvSpPr>
        <p:spPr>
          <a:xfrm>
            <a:off x="1608295" y="4810198"/>
            <a:ext cx="16296676" cy="662940"/>
          </a:xfrm>
          <a:prstGeom prst="rect">
            <a:avLst/>
          </a:prstGeom>
        </p:spPr>
        <p:txBody>
          <a:bodyPr lIns="0" tIns="0" rIns="0" bIns="0" rtlCol="0" anchor="t">
            <a:spAutoFit/>
          </a:bodyPr>
          <a:lstStyle/>
          <a:p>
            <a:pPr marL="842007" lvl="1" indent="-421003">
              <a:lnSpc>
                <a:spcPts val="5459"/>
              </a:lnSpc>
              <a:buFont typeface="Arial"/>
              <a:buChar char="•"/>
            </a:pPr>
            <a:r>
              <a:rPr lang="en-US" sz="3899">
                <a:solidFill>
                  <a:srgbClr val="FFFFFF"/>
                </a:solidFill>
                <a:latin typeface="Canva Sans Bold"/>
              </a:rPr>
              <a:t>Social Security Taxation</a:t>
            </a:r>
          </a:p>
        </p:txBody>
      </p:sp>
      <p:sp>
        <p:nvSpPr>
          <p:cNvPr id="12" name="TextBox 12"/>
          <p:cNvSpPr txBox="1"/>
          <p:nvPr/>
        </p:nvSpPr>
        <p:spPr>
          <a:xfrm>
            <a:off x="1608295" y="7280510"/>
            <a:ext cx="15651005" cy="1348740"/>
          </a:xfrm>
          <a:prstGeom prst="rect">
            <a:avLst/>
          </a:prstGeom>
        </p:spPr>
        <p:txBody>
          <a:bodyPr lIns="0" tIns="0" rIns="0" bIns="0" rtlCol="0" anchor="t">
            <a:spAutoFit/>
          </a:bodyPr>
          <a:lstStyle/>
          <a:p>
            <a:pPr marL="842007" lvl="1" indent="-421003">
              <a:lnSpc>
                <a:spcPts val="5459"/>
              </a:lnSpc>
              <a:buFont typeface="Arial"/>
              <a:buChar char="•"/>
            </a:pPr>
            <a:r>
              <a:rPr lang="en-US" sz="3899">
                <a:solidFill>
                  <a:srgbClr val="FFFFFF"/>
                </a:solidFill>
                <a:latin typeface="Canva Sans Bold"/>
              </a:rPr>
              <a:t>Increasing safety, net rate of return, and net spendable income</a:t>
            </a:r>
          </a:p>
        </p:txBody>
      </p:sp>
      <p:sp>
        <p:nvSpPr>
          <p:cNvPr id="13" name="AutoShape 13"/>
          <p:cNvSpPr/>
          <p:nvPr/>
        </p:nvSpPr>
        <p:spPr>
          <a:xfrm>
            <a:off x="1028679" y="2624920"/>
            <a:ext cx="4340047" cy="0"/>
          </a:xfrm>
          <a:prstGeom prst="line">
            <a:avLst/>
          </a:prstGeom>
          <a:ln w="38100" cap="flat">
            <a:solidFill>
              <a:srgbClr val="D86F40"/>
            </a:solidFill>
            <a:prstDash val="solid"/>
            <a:headEnd type="none" w="sm" len="sm"/>
            <a:tailEnd type="none" w="sm" len="sm"/>
          </a:ln>
        </p:spPr>
        <p:txBody>
          <a:bodyPr/>
          <a:lstStyle/>
          <a:p>
            <a:endParaRPr lang="en-US"/>
          </a:p>
        </p:txBody>
      </p:sp>
      <p:sp>
        <p:nvSpPr>
          <p:cNvPr id="14" name="TextBox 14"/>
          <p:cNvSpPr txBox="1"/>
          <p:nvPr/>
        </p:nvSpPr>
        <p:spPr>
          <a:xfrm>
            <a:off x="1608295" y="5702454"/>
            <a:ext cx="15651005" cy="1348740"/>
          </a:xfrm>
          <a:prstGeom prst="rect">
            <a:avLst/>
          </a:prstGeom>
        </p:spPr>
        <p:txBody>
          <a:bodyPr lIns="0" tIns="0" rIns="0" bIns="0" rtlCol="0" anchor="t">
            <a:spAutoFit/>
          </a:bodyPr>
          <a:lstStyle/>
          <a:p>
            <a:pPr marL="842007" lvl="1" indent="-421003">
              <a:lnSpc>
                <a:spcPts val="5459"/>
              </a:lnSpc>
              <a:buFont typeface="Arial"/>
              <a:buChar char="•"/>
            </a:pPr>
            <a:r>
              <a:rPr lang="en-US" sz="3899">
                <a:solidFill>
                  <a:srgbClr val="FFFFFF"/>
                </a:solidFill>
                <a:latin typeface="Canva Sans Bold"/>
              </a:rPr>
              <a:t>How to create multiple streams of tax-free income, including social security</a:t>
            </a:r>
          </a:p>
        </p:txBody>
      </p:sp>
      <p:grpSp>
        <p:nvGrpSpPr>
          <p:cNvPr id="15" name="Group 15"/>
          <p:cNvGrpSpPr/>
          <p:nvPr/>
        </p:nvGrpSpPr>
        <p:grpSpPr>
          <a:xfrm>
            <a:off x="16506614" y="8030033"/>
            <a:ext cx="1588857" cy="1942817"/>
            <a:chOff x="0" y="0"/>
            <a:chExt cx="454735" cy="556039"/>
          </a:xfrm>
        </p:grpSpPr>
        <p:sp>
          <p:nvSpPr>
            <p:cNvPr id="16" name="Freeform 16"/>
            <p:cNvSpPr/>
            <p:nvPr/>
          </p:nvSpPr>
          <p:spPr>
            <a:xfrm>
              <a:off x="0" y="0"/>
              <a:ext cx="454735" cy="556039"/>
            </a:xfrm>
            <a:custGeom>
              <a:avLst/>
              <a:gdLst/>
              <a:ahLst/>
              <a:cxnLst/>
              <a:rect l="l" t="t" r="r" b="b"/>
              <a:pathLst>
                <a:path w="454735" h="556039">
                  <a:moveTo>
                    <a:pt x="0" y="0"/>
                  </a:moveTo>
                  <a:lnTo>
                    <a:pt x="251535" y="0"/>
                  </a:lnTo>
                  <a:lnTo>
                    <a:pt x="454735" y="278020"/>
                  </a:lnTo>
                  <a:lnTo>
                    <a:pt x="251535" y="556039"/>
                  </a:lnTo>
                  <a:lnTo>
                    <a:pt x="0" y="556039"/>
                  </a:lnTo>
                  <a:lnTo>
                    <a:pt x="203200" y="278020"/>
                  </a:lnTo>
                  <a:lnTo>
                    <a:pt x="0" y="0"/>
                  </a:lnTo>
                  <a:close/>
                </a:path>
              </a:pathLst>
            </a:custGeom>
            <a:solidFill>
              <a:srgbClr val="E2E0E2"/>
            </a:solidFill>
          </p:spPr>
          <p:txBody>
            <a:bodyPr/>
            <a:lstStyle/>
            <a:p>
              <a:endParaRPr lang="en-US"/>
            </a:p>
          </p:txBody>
        </p:sp>
        <p:sp>
          <p:nvSpPr>
            <p:cNvPr id="17" name="TextBox 17"/>
            <p:cNvSpPr txBox="1"/>
            <p:nvPr/>
          </p:nvSpPr>
          <p:spPr>
            <a:xfrm>
              <a:off x="177800" y="-47625"/>
              <a:ext cx="200735" cy="603664"/>
            </a:xfrm>
            <a:prstGeom prst="rect">
              <a:avLst/>
            </a:prstGeom>
          </p:spPr>
          <p:txBody>
            <a:bodyPr lIns="50800" tIns="50800" rIns="50800" bIns="50800" rtlCol="0" anchor="ctr"/>
            <a:lstStyle/>
            <a:p>
              <a:pPr algn="ctr">
                <a:lnSpc>
                  <a:spcPts val="3640"/>
                </a:lnSpc>
              </a:pPr>
              <a:endParaRPr/>
            </a:p>
          </p:txBody>
        </p:sp>
      </p:grpSp>
      <p:sp>
        <p:nvSpPr>
          <p:cNvPr id="18" name="TextBox 18"/>
          <p:cNvSpPr txBox="1"/>
          <p:nvPr/>
        </p:nvSpPr>
        <p:spPr>
          <a:xfrm>
            <a:off x="10134600" y="8197606"/>
            <a:ext cx="5081683" cy="1445744"/>
          </a:xfrm>
          <a:prstGeom prst="rect">
            <a:avLst/>
          </a:prstGeom>
        </p:spPr>
        <p:txBody>
          <a:bodyPr wrap="square" lIns="0" tIns="0" rIns="0" bIns="0" rtlCol="0" anchor="t">
            <a:spAutoFit/>
          </a:bodyPr>
          <a:lstStyle/>
          <a:p>
            <a:pPr algn="ctr">
              <a:lnSpc>
                <a:spcPts val="11852"/>
              </a:lnSpc>
            </a:pPr>
            <a:r>
              <a:rPr lang="en-US" sz="8466" dirty="0">
                <a:solidFill>
                  <a:srgbClr val="FFFFFF"/>
                </a:solidFill>
                <a:latin typeface="Canva Sans Bold Italics"/>
              </a:rPr>
              <a:t>Let's Go!</a:t>
            </a:r>
          </a:p>
        </p:txBody>
      </p:sp>
      <p:grpSp>
        <p:nvGrpSpPr>
          <p:cNvPr id="19" name="Group 19"/>
          <p:cNvGrpSpPr/>
          <p:nvPr/>
        </p:nvGrpSpPr>
        <p:grpSpPr>
          <a:xfrm>
            <a:off x="15367562" y="8030033"/>
            <a:ext cx="1588857" cy="1942817"/>
            <a:chOff x="0" y="0"/>
            <a:chExt cx="454735" cy="556039"/>
          </a:xfrm>
        </p:grpSpPr>
        <p:sp>
          <p:nvSpPr>
            <p:cNvPr id="20" name="Freeform 20"/>
            <p:cNvSpPr/>
            <p:nvPr/>
          </p:nvSpPr>
          <p:spPr>
            <a:xfrm>
              <a:off x="0" y="0"/>
              <a:ext cx="454735" cy="556039"/>
            </a:xfrm>
            <a:custGeom>
              <a:avLst/>
              <a:gdLst/>
              <a:ahLst/>
              <a:cxnLst/>
              <a:rect l="l" t="t" r="r" b="b"/>
              <a:pathLst>
                <a:path w="454735" h="556039">
                  <a:moveTo>
                    <a:pt x="0" y="0"/>
                  </a:moveTo>
                  <a:lnTo>
                    <a:pt x="251535" y="0"/>
                  </a:lnTo>
                  <a:lnTo>
                    <a:pt x="454735" y="278020"/>
                  </a:lnTo>
                  <a:lnTo>
                    <a:pt x="251535" y="556039"/>
                  </a:lnTo>
                  <a:lnTo>
                    <a:pt x="0" y="556039"/>
                  </a:lnTo>
                  <a:lnTo>
                    <a:pt x="203200" y="278020"/>
                  </a:lnTo>
                  <a:lnTo>
                    <a:pt x="0" y="0"/>
                  </a:lnTo>
                  <a:close/>
                </a:path>
              </a:pathLst>
            </a:custGeom>
            <a:solidFill>
              <a:srgbClr val="30B3E7"/>
            </a:solidFill>
          </p:spPr>
          <p:txBody>
            <a:bodyPr/>
            <a:lstStyle/>
            <a:p>
              <a:endParaRPr lang="en-US"/>
            </a:p>
          </p:txBody>
        </p:sp>
        <p:sp>
          <p:nvSpPr>
            <p:cNvPr id="21" name="TextBox 21"/>
            <p:cNvSpPr txBox="1"/>
            <p:nvPr/>
          </p:nvSpPr>
          <p:spPr>
            <a:xfrm>
              <a:off x="177800" y="-47625"/>
              <a:ext cx="200735" cy="603664"/>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1608295" y="3104815"/>
            <a:ext cx="11445006" cy="662940"/>
          </a:xfrm>
          <a:prstGeom prst="rect">
            <a:avLst/>
          </a:prstGeom>
        </p:spPr>
        <p:txBody>
          <a:bodyPr lIns="0" tIns="0" rIns="0" bIns="0" rtlCol="0" anchor="t">
            <a:spAutoFit/>
          </a:bodyPr>
          <a:lstStyle/>
          <a:p>
            <a:pPr marL="842007" lvl="1" indent="-421003">
              <a:lnSpc>
                <a:spcPts val="5459"/>
              </a:lnSpc>
              <a:buFont typeface="Arial"/>
              <a:buChar char="•"/>
            </a:pPr>
            <a:r>
              <a:rPr lang="en-US" sz="3899">
                <a:solidFill>
                  <a:srgbClr val="FFFFFF"/>
                </a:solidFill>
                <a:latin typeface="Canva Sans Bold"/>
              </a:rPr>
              <a:t>The Tax Columns</a:t>
            </a:r>
          </a:p>
        </p:txBody>
      </p:sp>
      <p:sp>
        <p:nvSpPr>
          <p:cNvPr id="23" name="Freeform 23"/>
          <p:cNvSpPr/>
          <p:nvPr/>
        </p:nvSpPr>
        <p:spPr>
          <a:xfrm>
            <a:off x="5571518" y="114300"/>
            <a:ext cx="7144963" cy="1387314"/>
          </a:xfrm>
          <a:custGeom>
            <a:avLst/>
            <a:gdLst/>
            <a:ahLst/>
            <a:cxnLst/>
            <a:rect l="l" t="t" r="r" b="b"/>
            <a:pathLst>
              <a:path w="7144963" h="1387314">
                <a:moveTo>
                  <a:pt x="0" y="0"/>
                </a:moveTo>
                <a:lnTo>
                  <a:pt x="7144964" y="0"/>
                </a:lnTo>
                <a:lnTo>
                  <a:pt x="7144964" y="1387314"/>
                </a:lnTo>
                <a:lnTo>
                  <a:pt x="0" y="138731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6298893" y="4247818"/>
            <a:ext cx="5690214" cy="1791364"/>
            <a:chOff x="0" y="0"/>
            <a:chExt cx="7586952" cy="2388485"/>
          </a:xfrm>
        </p:grpSpPr>
        <p:grpSp>
          <p:nvGrpSpPr>
            <p:cNvPr id="3" name="Group 3"/>
            <p:cNvGrpSpPr/>
            <p:nvPr/>
          </p:nvGrpSpPr>
          <p:grpSpPr>
            <a:xfrm>
              <a:off x="0" y="0"/>
              <a:ext cx="7586952" cy="2388485"/>
              <a:chOff x="0" y="0"/>
              <a:chExt cx="812800" cy="255881"/>
            </a:xfrm>
          </p:grpSpPr>
          <p:sp>
            <p:nvSpPr>
              <p:cNvPr id="4" name="Freeform 4"/>
              <p:cNvSpPr/>
              <p:nvPr/>
            </p:nvSpPr>
            <p:spPr>
              <a:xfrm>
                <a:off x="0" y="0"/>
                <a:ext cx="812800" cy="255881"/>
              </a:xfrm>
              <a:custGeom>
                <a:avLst/>
                <a:gdLst/>
                <a:ahLst/>
                <a:cxnLst/>
                <a:rect l="l" t="t" r="r" b="b"/>
                <a:pathLst>
                  <a:path w="812800" h="255881">
                    <a:moveTo>
                      <a:pt x="69389" y="0"/>
                    </a:moveTo>
                    <a:lnTo>
                      <a:pt x="743411" y="0"/>
                    </a:lnTo>
                    <a:cubicBezTo>
                      <a:pt x="761814" y="0"/>
                      <a:pt x="779464" y="7311"/>
                      <a:pt x="792476" y="20324"/>
                    </a:cubicBezTo>
                    <a:cubicBezTo>
                      <a:pt x="805489" y="33337"/>
                      <a:pt x="812800" y="50986"/>
                      <a:pt x="812800" y="69389"/>
                    </a:cubicBezTo>
                    <a:lnTo>
                      <a:pt x="812800" y="186493"/>
                    </a:lnTo>
                    <a:cubicBezTo>
                      <a:pt x="812800" y="204896"/>
                      <a:pt x="805489" y="222545"/>
                      <a:pt x="792476" y="235558"/>
                    </a:cubicBezTo>
                    <a:cubicBezTo>
                      <a:pt x="779464" y="248571"/>
                      <a:pt x="761814" y="255881"/>
                      <a:pt x="743411" y="255881"/>
                    </a:cubicBezTo>
                    <a:lnTo>
                      <a:pt x="69389" y="255881"/>
                    </a:lnTo>
                    <a:cubicBezTo>
                      <a:pt x="50986" y="255881"/>
                      <a:pt x="33337" y="248571"/>
                      <a:pt x="20324" y="235558"/>
                    </a:cubicBezTo>
                    <a:cubicBezTo>
                      <a:pt x="7311" y="222545"/>
                      <a:pt x="0" y="204896"/>
                      <a:pt x="0" y="186493"/>
                    </a:cubicBezTo>
                    <a:lnTo>
                      <a:pt x="0" y="69389"/>
                    </a:lnTo>
                    <a:cubicBezTo>
                      <a:pt x="0" y="50986"/>
                      <a:pt x="7311" y="33337"/>
                      <a:pt x="20324" y="20324"/>
                    </a:cubicBezTo>
                    <a:cubicBezTo>
                      <a:pt x="33337" y="7311"/>
                      <a:pt x="50986" y="0"/>
                      <a:pt x="69389" y="0"/>
                    </a:cubicBezTo>
                    <a:close/>
                  </a:path>
                </a:pathLst>
              </a:custGeom>
              <a:solidFill>
                <a:srgbClr val="65B338"/>
              </a:solidFill>
            </p:spPr>
            <p:txBody>
              <a:bodyPr/>
              <a:lstStyle/>
              <a:p>
                <a:endParaRPr lang="en-US"/>
              </a:p>
            </p:txBody>
          </p:sp>
          <p:sp>
            <p:nvSpPr>
              <p:cNvPr id="5" name="TextBox 5"/>
              <p:cNvSpPr txBox="1"/>
              <p:nvPr/>
            </p:nvSpPr>
            <p:spPr>
              <a:xfrm>
                <a:off x="0" y="-57150"/>
                <a:ext cx="812800" cy="313031"/>
              </a:xfrm>
              <a:prstGeom prst="rect">
                <a:avLst/>
              </a:prstGeom>
            </p:spPr>
            <p:txBody>
              <a:bodyPr lIns="50800" tIns="50800" rIns="50800" bIns="50800" rtlCol="0" anchor="ctr"/>
              <a:lstStyle/>
              <a:p>
                <a:pPr algn="ctr">
                  <a:lnSpc>
                    <a:spcPts val="3640"/>
                  </a:lnSpc>
                </a:pPr>
                <a:endParaRPr/>
              </a:p>
            </p:txBody>
          </p:sp>
        </p:grpSp>
        <p:sp>
          <p:nvSpPr>
            <p:cNvPr id="6" name="TextBox 6"/>
            <p:cNvSpPr txBox="1"/>
            <p:nvPr/>
          </p:nvSpPr>
          <p:spPr>
            <a:xfrm>
              <a:off x="977961" y="606867"/>
              <a:ext cx="5631031" cy="1184275"/>
            </a:xfrm>
            <a:prstGeom prst="rect">
              <a:avLst/>
            </a:prstGeom>
          </p:spPr>
          <p:txBody>
            <a:bodyPr lIns="0" tIns="0" rIns="0" bIns="0" rtlCol="0" anchor="t">
              <a:spAutoFit/>
            </a:bodyPr>
            <a:lstStyle/>
            <a:p>
              <a:pPr marL="0" lvl="0" indent="0" algn="ctr">
                <a:lnSpc>
                  <a:spcPts val="7080"/>
                </a:lnSpc>
                <a:spcBef>
                  <a:spcPct val="0"/>
                </a:spcBef>
              </a:pPr>
              <a:r>
                <a:rPr lang="en-US" sz="5900">
                  <a:solidFill>
                    <a:srgbClr val="FFFFFF"/>
                  </a:solidFill>
                  <a:latin typeface="Canva Sans Bold"/>
                </a:rPr>
                <a:t>Submit?</a:t>
              </a:r>
            </a:p>
          </p:txBody>
        </p:sp>
      </p:grpSp>
      <p:sp>
        <p:nvSpPr>
          <p:cNvPr id="7" name="TextBox 7"/>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23309" y="2039621"/>
            <a:ext cx="15441382" cy="8184694"/>
          </a:xfrm>
          <a:custGeom>
            <a:avLst/>
            <a:gdLst/>
            <a:ahLst/>
            <a:cxnLst/>
            <a:rect l="l" t="t" r="r" b="b"/>
            <a:pathLst>
              <a:path w="15441382" h="8184694">
                <a:moveTo>
                  <a:pt x="0" y="0"/>
                </a:moveTo>
                <a:lnTo>
                  <a:pt x="15441382" y="0"/>
                </a:lnTo>
                <a:lnTo>
                  <a:pt x="15441382" y="8184694"/>
                </a:lnTo>
                <a:lnTo>
                  <a:pt x="0" y="8184694"/>
                </a:lnTo>
                <a:lnTo>
                  <a:pt x="0" y="0"/>
                </a:lnTo>
                <a:close/>
              </a:path>
            </a:pathLst>
          </a:custGeom>
          <a:blipFill>
            <a:blip r:embed="rId3"/>
            <a:stretch>
              <a:fillRect t="-15890" b="-29929"/>
            </a:stretch>
          </a:blipFill>
        </p:spPr>
        <p:txBody>
          <a:bodyPr/>
          <a:lstStyle/>
          <a:p>
            <a:endParaRPr lang="en-US"/>
          </a:p>
        </p:txBody>
      </p:sp>
      <p:sp>
        <p:nvSpPr>
          <p:cNvPr id="3" name="TextBox 3"/>
          <p:cNvSpPr txBox="1"/>
          <p:nvPr/>
        </p:nvSpPr>
        <p:spPr>
          <a:xfrm>
            <a:off x="5923342" y="453707"/>
            <a:ext cx="6441316" cy="1035686"/>
          </a:xfrm>
          <a:prstGeom prst="rect">
            <a:avLst/>
          </a:prstGeom>
        </p:spPr>
        <p:txBody>
          <a:bodyPr lIns="0" tIns="0" rIns="0" bIns="0" rtlCol="0" anchor="t">
            <a:spAutoFit/>
          </a:bodyPr>
          <a:lstStyle/>
          <a:p>
            <a:pPr algn="ctr">
              <a:lnSpc>
                <a:spcPts val="8539"/>
              </a:lnSpc>
            </a:pPr>
            <a:r>
              <a:rPr lang="en-US" sz="6099">
                <a:solidFill>
                  <a:srgbClr val="30B3E7"/>
                </a:solidFill>
                <a:latin typeface="Canva Sans Bold"/>
              </a:rPr>
              <a:t>IRA Tax Details</a:t>
            </a:r>
          </a:p>
        </p:txBody>
      </p:sp>
      <p:sp>
        <p:nvSpPr>
          <p:cNvPr id="4" name="TextBox 4"/>
          <p:cNvSpPr txBox="1"/>
          <p:nvPr/>
        </p:nvSpPr>
        <p:spPr>
          <a:xfrm>
            <a:off x="5923342" y="1459231"/>
            <a:ext cx="6441316" cy="580390"/>
          </a:xfrm>
          <a:prstGeom prst="rect">
            <a:avLst/>
          </a:prstGeom>
        </p:spPr>
        <p:txBody>
          <a:bodyPr lIns="0" tIns="0" rIns="0" bIns="0" rtlCol="0" anchor="t">
            <a:spAutoFit/>
          </a:bodyPr>
          <a:lstStyle/>
          <a:p>
            <a:pPr algn="ctr">
              <a:lnSpc>
                <a:spcPts val="4759"/>
              </a:lnSpc>
            </a:pPr>
            <a:r>
              <a:rPr lang="en-US" sz="3399">
                <a:solidFill>
                  <a:srgbClr val="E9E8E9"/>
                </a:solidFill>
                <a:latin typeface="Canva Sans Bold"/>
              </a:rPr>
              <a:t>Breakdown</a:t>
            </a:r>
          </a:p>
        </p:txBody>
      </p:sp>
      <p:sp>
        <p:nvSpPr>
          <p:cNvPr id="5" name="TextBox 5"/>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23511" y="1849438"/>
            <a:ext cx="15440977" cy="8210723"/>
          </a:xfrm>
          <a:custGeom>
            <a:avLst/>
            <a:gdLst/>
            <a:ahLst/>
            <a:cxnLst/>
            <a:rect l="l" t="t" r="r" b="b"/>
            <a:pathLst>
              <a:path w="15440977" h="8210723">
                <a:moveTo>
                  <a:pt x="0" y="0"/>
                </a:moveTo>
                <a:lnTo>
                  <a:pt x="15440978" y="0"/>
                </a:lnTo>
                <a:lnTo>
                  <a:pt x="15440978" y="8210723"/>
                </a:lnTo>
                <a:lnTo>
                  <a:pt x="0" y="8210723"/>
                </a:lnTo>
                <a:lnTo>
                  <a:pt x="0" y="0"/>
                </a:lnTo>
                <a:close/>
              </a:path>
            </a:pathLst>
          </a:custGeom>
          <a:blipFill>
            <a:blip r:embed="rId3"/>
            <a:stretch>
              <a:fillRect t="-13535" b="-31818"/>
            </a:stretch>
          </a:blipFill>
        </p:spPr>
        <p:txBody>
          <a:bodyPr/>
          <a:lstStyle/>
          <a:p>
            <a:endParaRPr lang="en-US"/>
          </a:p>
        </p:txBody>
      </p:sp>
      <p:sp>
        <p:nvSpPr>
          <p:cNvPr id="3" name="TextBox 3"/>
          <p:cNvSpPr txBox="1"/>
          <p:nvPr/>
        </p:nvSpPr>
        <p:spPr>
          <a:xfrm>
            <a:off x="5923342" y="453707"/>
            <a:ext cx="6441316" cy="1035686"/>
          </a:xfrm>
          <a:prstGeom prst="rect">
            <a:avLst/>
          </a:prstGeom>
        </p:spPr>
        <p:txBody>
          <a:bodyPr lIns="0" tIns="0" rIns="0" bIns="0" rtlCol="0" anchor="t">
            <a:spAutoFit/>
          </a:bodyPr>
          <a:lstStyle/>
          <a:p>
            <a:pPr algn="ctr">
              <a:lnSpc>
                <a:spcPts val="8539"/>
              </a:lnSpc>
            </a:pPr>
            <a:r>
              <a:rPr lang="en-US" sz="6099">
                <a:solidFill>
                  <a:srgbClr val="30B3E7"/>
                </a:solidFill>
                <a:latin typeface="Canva Sans Bold"/>
              </a:rPr>
              <a:t>IRA Tax Details</a:t>
            </a:r>
          </a:p>
        </p:txBody>
      </p:sp>
      <p:sp>
        <p:nvSpPr>
          <p:cNvPr id="4" name="TextBox 4"/>
          <p:cNvSpPr txBox="1"/>
          <p:nvPr/>
        </p:nvSpPr>
        <p:spPr>
          <a:xfrm>
            <a:off x="5923342" y="1459231"/>
            <a:ext cx="6441316" cy="580390"/>
          </a:xfrm>
          <a:prstGeom prst="rect">
            <a:avLst/>
          </a:prstGeom>
        </p:spPr>
        <p:txBody>
          <a:bodyPr lIns="0" tIns="0" rIns="0" bIns="0" rtlCol="0" anchor="t">
            <a:spAutoFit/>
          </a:bodyPr>
          <a:lstStyle/>
          <a:p>
            <a:pPr algn="ctr">
              <a:lnSpc>
                <a:spcPts val="4759"/>
              </a:lnSpc>
            </a:pPr>
            <a:r>
              <a:rPr lang="en-US" sz="3399">
                <a:solidFill>
                  <a:srgbClr val="E9E8E9"/>
                </a:solidFill>
                <a:latin typeface="Canva Sans Bold"/>
              </a:rPr>
              <a:t>Breakdown</a:t>
            </a:r>
          </a:p>
        </p:txBody>
      </p:sp>
      <p:sp>
        <p:nvSpPr>
          <p:cNvPr id="5" name="TextBox 5"/>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23511" y="1782763"/>
            <a:ext cx="15440977" cy="8712463"/>
          </a:xfrm>
          <a:custGeom>
            <a:avLst/>
            <a:gdLst/>
            <a:ahLst/>
            <a:cxnLst/>
            <a:rect l="l" t="t" r="r" b="b"/>
            <a:pathLst>
              <a:path w="15440977" h="8712463">
                <a:moveTo>
                  <a:pt x="0" y="0"/>
                </a:moveTo>
                <a:lnTo>
                  <a:pt x="15440978" y="0"/>
                </a:lnTo>
                <a:lnTo>
                  <a:pt x="15440978" y="8712464"/>
                </a:lnTo>
                <a:lnTo>
                  <a:pt x="0" y="8712464"/>
                </a:lnTo>
                <a:lnTo>
                  <a:pt x="0" y="0"/>
                </a:lnTo>
                <a:close/>
              </a:path>
            </a:pathLst>
          </a:custGeom>
          <a:blipFill>
            <a:blip r:embed="rId3"/>
            <a:stretch>
              <a:fillRect t="-11994" b="-24988"/>
            </a:stretch>
          </a:blipFill>
        </p:spPr>
        <p:txBody>
          <a:bodyPr/>
          <a:lstStyle/>
          <a:p>
            <a:endParaRPr lang="en-US"/>
          </a:p>
        </p:txBody>
      </p:sp>
      <p:sp>
        <p:nvSpPr>
          <p:cNvPr id="3" name="TextBox 3"/>
          <p:cNvSpPr txBox="1"/>
          <p:nvPr/>
        </p:nvSpPr>
        <p:spPr>
          <a:xfrm>
            <a:off x="5923342" y="453707"/>
            <a:ext cx="6441316" cy="1035686"/>
          </a:xfrm>
          <a:prstGeom prst="rect">
            <a:avLst/>
          </a:prstGeom>
        </p:spPr>
        <p:txBody>
          <a:bodyPr lIns="0" tIns="0" rIns="0" bIns="0" rtlCol="0" anchor="t">
            <a:spAutoFit/>
          </a:bodyPr>
          <a:lstStyle/>
          <a:p>
            <a:pPr algn="ctr">
              <a:lnSpc>
                <a:spcPts val="8539"/>
              </a:lnSpc>
            </a:pPr>
            <a:r>
              <a:rPr lang="en-US" sz="6099">
                <a:solidFill>
                  <a:srgbClr val="30B3E7"/>
                </a:solidFill>
                <a:latin typeface="Canva Sans Bold"/>
              </a:rPr>
              <a:t>IRA Tax Details</a:t>
            </a:r>
          </a:p>
        </p:txBody>
      </p:sp>
      <p:sp>
        <p:nvSpPr>
          <p:cNvPr id="4" name="TextBox 4"/>
          <p:cNvSpPr txBox="1"/>
          <p:nvPr/>
        </p:nvSpPr>
        <p:spPr>
          <a:xfrm>
            <a:off x="5923342" y="1459231"/>
            <a:ext cx="6441316" cy="580390"/>
          </a:xfrm>
          <a:prstGeom prst="rect">
            <a:avLst/>
          </a:prstGeom>
        </p:spPr>
        <p:txBody>
          <a:bodyPr lIns="0" tIns="0" rIns="0" bIns="0" rtlCol="0" anchor="t">
            <a:spAutoFit/>
          </a:bodyPr>
          <a:lstStyle/>
          <a:p>
            <a:pPr algn="ctr">
              <a:lnSpc>
                <a:spcPts val="4759"/>
              </a:lnSpc>
            </a:pPr>
            <a:r>
              <a:rPr lang="en-US" sz="3399">
                <a:solidFill>
                  <a:srgbClr val="E9E8E9"/>
                </a:solidFill>
                <a:latin typeface="Canva Sans Bold"/>
              </a:rPr>
              <a:t>Breakdown</a:t>
            </a:r>
          </a:p>
        </p:txBody>
      </p:sp>
      <p:sp>
        <p:nvSpPr>
          <p:cNvPr id="5" name="TextBox 5"/>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23511" y="2134871"/>
            <a:ext cx="15440977" cy="8059330"/>
          </a:xfrm>
          <a:custGeom>
            <a:avLst/>
            <a:gdLst/>
            <a:ahLst/>
            <a:cxnLst/>
            <a:rect l="l" t="t" r="r" b="b"/>
            <a:pathLst>
              <a:path w="15440977" h="8059330">
                <a:moveTo>
                  <a:pt x="0" y="0"/>
                </a:moveTo>
                <a:lnTo>
                  <a:pt x="15440978" y="0"/>
                </a:lnTo>
                <a:lnTo>
                  <a:pt x="15440978" y="8059330"/>
                </a:lnTo>
                <a:lnTo>
                  <a:pt x="0" y="8059330"/>
                </a:lnTo>
                <a:lnTo>
                  <a:pt x="0" y="0"/>
                </a:lnTo>
                <a:close/>
              </a:path>
            </a:pathLst>
          </a:custGeom>
          <a:blipFill>
            <a:blip r:embed="rId3"/>
            <a:stretch>
              <a:fillRect t="-17288" b="-30795"/>
            </a:stretch>
          </a:blipFill>
        </p:spPr>
        <p:txBody>
          <a:bodyPr/>
          <a:lstStyle/>
          <a:p>
            <a:endParaRPr lang="en-US"/>
          </a:p>
        </p:txBody>
      </p:sp>
      <p:sp>
        <p:nvSpPr>
          <p:cNvPr id="3" name="TextBox 3"/>
          <p:cNvSpPr txBox="1"/>
          <p:nvPr/>
        </p:nvSpPr>
        <p:spPr>
          <a:xfrm>
            <a:off x="5923342" y="453707"/>
            <a:ext cx="6441316" cy="1035686"/>
          </a:xfrm>
          <a:prstGeom prst="rect">
            <a:avLst/>
          </a:prstGeom>
        </p:spPr>
        <p:txBody>
          <a:bodyPr lIns="0" tIns="0" rIns="0" bIns="0" rtlCol="0" anchor="t">
            <a:spAutoFit/>
          </a:bodyPr>
          <a:lstStyle/>
          <a:p>
            <a:pPr algn="ctr">
              <a:lnSpc>
                <a:spcPts val="8539"/>
              </a:lnSpc>
            </a:pPr>
            <a:r>
              <a:rPr lang="en-US" sz="6099">
                <a:solidFill>
                  <a:srgbClr val="30B3E7"/>
                </a:solidFill>
                <a:latin typeface="Canva Sans Bold"/>
              </a:rPr>
              <a:t>IRA Tax Details</a:t>
            </a:r>
          </a:p>
        </p:txBody>
      </p:sp>
      <p:sp>
        <p:nvSpPr>
          <p:cNvPr id="4" name="TextBox 4"/>
          <p:cNvSpPr txBox="1"/>
          <p:nvPr/>
        </p:nvSpPr>
        <p:spPr>
          <a:xfrm>
            <a:off x="5923342" y="1459231"/>
            <a:ext cx="6441316" cy="580390"/>
          </a:xfrm>
          <a:prstGeom prst="rect">
            <a:avLst/>
          </a:prstGeom>
        </p:spPr>
        <p:txBody>
          <a:bodyPr lIns="0" tIns="0" rIns="0" bIns="0" rtlCol="0" anchor="t">
            <a:spAutoFit/>
          </a:bodyPr>
          <a:lstStyle/>
          <a:p>
            <a:pPr algn="ctr">
              <a:lnSpc>
                <a:spcPts val="4759"/>
              </a:lnSpc>
            </a:pPr>
            <a:r>
              <a:rPr lang="en-US" sz="3399">
                <a:solidFill>
                  <a:srgbClr val="E9E8E9"/>
                </a:solidFill>
                <a:latin typeface="Canva Sans Bold"/>
              </a:rPr>
              <a:t>Breakdown</a:t>
            </a:r>
          </a:p>
        </p:txBody>
      </p:sp>
      <p:sp>
        <p:nvSpPr>
          <p:cNvPr id="5" name="TextBox 5"/>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23511" y="2135143"/>
            <a:ext cx="15440977" cy="8189957"/>
          </a:xfrm>
          <a:custGeom>
            <a:avLst/>
            <a:gdLst/>
            <a:ahLst/>
            <a:cxnLst/>
            <a:rect l="l" t="t" r="r" b="b"/>
            <a:pathLst>
              <a:path w="15440977" h="8189957">
                <a:moveTo>
                  <a:pt x="0" y="0"/>
                </a:moveTo>
                <a:lnTo>
                  <a:pt x="15440978" y="0"/>
                </a:lnTo>
                <a:lnTo>
                  <a:pt x="15440978" y="8189957"/>
                </a:lnTo>
                <a:lnTo>
                  <a:pt x="0" y="8189957"/>
                </a:lnTo>
                <a:lnTo>
                  <a:pt x="0" y="0"/>
                </a:lnTo>
                <a:close/>
              </a:path>
            </a:pathLst>
          </a:custGeom>
          <a:blipFill>
            <a:blip r:embed="rId3"/>
            <a:stretch>
              <a:fillRect t="-17012" b="-28709"/>
            </a:stretch>
          </a:blipFill>
        </p:spPr>
        <p:txBody>
          <a:bodyPr/>
          <a:lstStyle/>
          <a:p>
            <a:endParaRPr lang="en-US"/>
          </a:p>
        </p:txBody>
      </p:sp>
      <p:sp>
        <p:nvSpPr>
          <p:cNvPr id="3" name="TextBox 3"/>
          <p:cNvSpPr txBox="1"/>
          <p:nvPr/>
        </p:nvSpPr>
        <p:spPr>
          <a:xfrm>
            <a:off x="5923342" y="453707"/>
            <a:ext cx="6441316" cy="1035686"/>
          </a:xfrm>
          <a:prstGeom prst="rect">
            <a:avLst/>
          </a:prstGeom>
        </p:spPr>
        <p:txBody>
          <a:bodyPr lIns="0" tIns="0" rIns="0" bIns="0" rtlCol="0" anchor="t">
            <a:spAutoFit/>
          </a:bodyPr>
          <a:lstStyle/>
          <a:p>
            <a:pPr algn="ctr">
              <a:lnSpc>
                <a:spcPts val="8539"/>
              </a:lnSpc>
            </a:pPr>
            <a:r>
              <a:rPr lang="en-US" sz="6099">
                <a:solidFill>
                  <a:srgbClr val="30B3E7"/>
                </a:solidFill>
                <a:latin typeface="Canva Sans Bold"/>
              </a:rPr>
              <a:t>IRA Tax Details</a:t>
            </a:r>
          </a:p>
        </p:txBody>
      </p:sp>
      <p:sp>
        <p:nvSpPr>
          <p:cNvPr id="4" name="TextBox 4"/>
          <p:cNvSpPr txBox="1"/>
          <p:nvPr/>
        </p:nvSpPr>
        <p:spPr>
          <a:xfrm>
            <a:off x="5923342" y="1459231"/>
            <a:ext cx="6441316" cy="580390"/>
          </a:xfrm>
          <a:prstGeom prst="rect">
            <a:avLst/>
          </a:prstGeom>
        </p:spPr>
        <p:txBody>
          <a:bodyPr lIns="0" tIns="0" rIns="0" bIns="0" rtlCol="0" anchor="t">
            <a:spAutoFit/>
          </a:bodyPr>
          <a:lstStyle/>
          <a:p>
            <a:pPr algn="ctr">
              <a:lnSpc>
                <a:spcPts val="4759"/>
              </a:lnSpc>
            </a:pPr>
            <a:r>
              <a:rPr lang="en-US" sz="3399">
                <a:solidFill>
                  <a:srgbClr val="E9E8E9"/>
                </a:solidFill>
                <a:latin typeface="Canva Sans Bold"/>
              </a:rPr>
              <a:t>Breakdown</a:t>
            </a:r>
          </a:p>
        </p:txBody>
      </p:sp>
      <p:sp>
        <p:nvSpPr>
          <p:cNvPr id="5" name="TextBox 5"/>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231250" y="2514601"/>
            <a:ext cx="7425577" cy="6952011"/>
            <a:chOff x="0" y="0"/>
            <a:chExt cx="3106275" cy="2908173"/>
          </a:xfrm>
        </p:grpSpPr>
        <p:sp>
          <p:nvSpPr>
            <p:cNvPr id="3" name="Freeform 3"/>
            <p:cNvSpPr/>
            <p:nvPr/>
          </p:nvSpPr>
          <p:spPr>
            <a:xfrm>
              <a:off x="0" y="0"/>
              <a:ext cx="3106276" cy="2908173"/>
            </a:xfrm>
            <a:custGeom>
              <a:avLst/>
              <a:gdLst/>
              <a:ahLst/>
              <a:cxnLst/>
              <a:rect l="l" t="t" r="r" b="b"/>
              <a:pathLst>
                <a:path w="3106276" h="2908173">
                  <a:moveTo>
                    <a:pt x="2981815" y="2908172"/>
                  </a:moveTo>
                  <a:lnTo>
                    <a:pt x="124460" y="2908172"/>
                  </a:lnTo>
                  <a:cubicBezTo>
                    <a:pt x="55880" y="2908172"/>
                    <a:pt x="0" y="2852293"/>
                    <a:pt x="0" y="2783712"/>
                  </a:cubicBezTo>
                  <a:lnTo>
                    <a:pt x="0" y="124460"/>
                  </a:lnTo>
                  <a:cubicBezTo>
                    <a:pt x="0" y="55880"/>
                    <a:pt x="55880" y="0"/>
                    <a:pt x="124460" y="0"/>
                  </a:cubicBezTo>
                  <a:lnTo>
                    <a:pt x="2981815" y="0"/>
                  </a:lnTo>
                  <a:cubicBezTo>
                    <a:pt x="3050395" y="0"/>
                    <a:pt x="3106276" y="55880"/>
                    <a:pt x="3106276" y="124460"/>
                  </a:cubicBezTo>
                  <a:lnTo>
                    <a:pt x="3106276" y="2783713"/>
                  </a:lnTo>
                  <a:cubicBezTo>
                    <a:pt x="3106276" y="2852293"/>
                    <a:pt x="3050395" y="2908173"/>
                    <a:pt x="2981815" y="2908173"/>
                  </a:cubicBezTo>
                  <a:close/>
                </a:path>
              </a:pathLst>
            </a:custGeom>
            <a:solidFill>
              <a:srgbClr val="BFC5D1"/>
            </a:solidFill>
          </p:spPr>
          <p:txBody>
            <a:bodyPr/>
            <a:lstStyle/>
            <a:p>
              <a:endParaRPr lang="en-US"/>
            </a:p>
          </p:txBody>
        </p:sp>
      </p:grpSp>
      <p:grpSp>
        <p:nvGrpSpPr>
          <p:cNvPr id="4" name="Group 4"/>
          <p:cNvGrpSpPr/>
          <p:nvPr/>
        </p:nvGrpSpPr>
        <p:grpSpPr>
          <a:xfrm>
            <a:off x="1028700" y="2855521"/>
            <a:ext cx="7320849" cy="1525202"/>
            <a:chOff x="0" y="0"/>
            <a:chExt cx="13051321" cy="2719070"/>
          </a:xfrm>
        </p:grpSpPr>
        <p:sp>
          <p:nvSpPr>
            <p:cNvPr id="5" name="Freeform 5"/>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0B3E7"/>
            </a:solidFill>
          </p:spPr>
          <p:txBody>
            <a:bodyPr/>
            <a:lstStyle/>
            <a:p>
              <a:endParaRPr lang="en-US"/>
            </a:p>
          </p:txBody>
        </p:sp>
        <p:sp>
          <p:nvSpPr>
            <p:cNvPr id="6" name="Freeform 6"/>
            <p:cNvSpPr/>
            <p:nvPr/>
          </p:nvSpPr>
          <p:spPr>
            <a:xfrm>
              <a:off x="0" y="450850"/>
              <a:ext cx="13051321" cy="2269490"/>
            </a:xfrm>
            <a:custGeom>
              <a:avLst/>
              <a:gdLst/>
              <a:ahLst/>
              <a:cxnLst/>
              <a:rect l="l" t="t" r="r" b="b"/>
              <a:pathLst>
                <a:path w="13051321" h="2269490">
                  <a:moveTo>
                    <a:pt x="12462041" y="0"/>
                  </a:moveTo>
                  <a:lnTo>
                    <a:pt x="0" y="0"/>
                  </a:lnTo>
                  <a:lnTo>
                    <a:pt x="0" y="2269490"/>
                  </a:lnTo>
                  <a:lnTo>
                    <a:pt x="12462041" y="2269490"/>
                  </a:lnTo>
                  <a:lnTo>
                    <a:pt x="12462041" y="2268220"/>
                  </a:lnTo>
                  <a:lnTo>
                    <a:pt x="13051321" y="1134110"/>
                  </a:lnTo>
                  <a:close/>
                </a:path>
              </a:pathLst>
            </a:custGeom>
            <a:solidFill>
              <a:srgbClr val="E2E1E3"/>
            </a:solidFill>
          </p:spPr>
          <p:txBody>
            <a:bodyPr/>
            <a:lstStyle/>
            <a:p>
              <a:endParaRPr lang="en-US"/>
            </a:p>
          </p:txBody>
        </p:sp>
      </p:grpSp>
      <p:sp>
        <p:nvSpPr>
          <p:cNvPr id="7" name="TextBox 7"/>
          <p:cNvSpPr txBox="1"/>
          <p:nvPr/>
        </p:nvSpPr>
        <p:spPr>
          <a:xfrm>
            <a:off x="1264984" y="3438618"/>
            <a:ext cx="7084565" cy="580101"/>
          </a:xfrm>
          <a:prstGeom prst="rect">
            <a:avLst/>
          </a:prstGeom>
        </p:spPr>
        <p:txBody>
          <a:bodyPr lIns="0" tIns="0" rIns="0" bIns="0" rtlCol="0" anchor="t">
            <a:spAutoFit/>
          </a:bodyPr>
          <a:lstStyle/>
          <a:p>
            <a:pPr>
              <a:lnSpc>
                <a:spcPts val="4461"/>
              </a:lnSpc>
              <a:spcBef>
                <a:spcPct val="0"/>
              </a:spcBef>
            </a:pPr>
            <a:r>
              <a:rPr lang="en-US" sz="4461">
                <a:solidFill>
                  <a:srgbClr val="404040"/>
                </a:solidFill>
                <a:latin typeface="Public Sans Bold"/>
              </a:rPr>
              <a:t>IRA Tax Bill</a:t>
            </a:r>
          </a:p>
        </p:txBody>
      </p:sp>
      <p:sp>
        <p:nvSpPr>
          <p:cNvPr id="8" name="TextBox 8"/>
          <p:cNvSpPr txBox="1"/>
          <p:nvPr/>
        </p:nvSpPr>
        <p:spPr>
          <a:xfrm>
            <a:off x="1304116" y="4725659"/>
            <a:ext cx="4049115"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Current balance</a:t>
            </a:r>
          </a:p>
        </p:txBody>
      </p:sp>
      <p:sp>
        <p:nvSpPr>
          <p:cNvPr id="9" name="TextBox 9"/>
          <p:cNvSpPr txBox="1"/>
          <p:nvPr/>
        </p:nvSpPr>
        <p:spPr>
          <a:xfrm>
            <a:off x="5982216" y="4725659"/>
            <a:ext cx="2367333"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$500,000</a:t>
            </a:r>
          </a:p>
        </p:txBody>
      </p:sp>
      <p:sp>
        <p:nvSpPr>
          <p:cNvPr id="10" name="TextBox 10"/>
          <p:cNvSpPr txBox="1"/>
          <p:nvPr/>
        </p:nvSpPr>
        <p:spPr>
          <a:xfrm>
            <a:off x="1300260" y="6017613"/>
            <a:ext cx="2733398"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Age Range</a:t>
            </a:r>
          </a:p>
        </p:txBody>
      </p:sp>
      <p:sp>
        <p:nvSpPr>
          <p:cNvPr id="11" name="TextBox 11"/>
          <p:cNvSpPr txBox="1"/>
          <p:nvPr/>
        </p:nvSpPr>
        <p:spPr>
          <a:xfrm>
            <a:off x="6333981" y="6017613"/>
            <a:ext cx="2015568"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62 to 95</a:t>
            </a:r>
          </a:p>
        </p:txBody>
      </p:sp>
      <p:sp>
        <p:nvSpPr>
          <p:cNvPr id="12" name="TextBox 12"/>
          <p:cNvSpPr txBox="1"/>
          <p:nvPr/>
        </p:nvSpPr>
        <p:spPr>
          <a:xfrm>
            <a:off x="1304116" y="7307141"/>
            <a:ext cx="2236101"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Tax Rate</a:t>
            </a:r>
          </a:p>
        </p:txBody>
      </p:sp>
      <p:sp>
        <p:nvSpPr>
          <p:cNvPr id="13" name="TextBox 13"/>
          <p:cNvSpPr txBox="1"/>
          <p:nvPr/>
        </p:nvSpPr>
        <p:spPr>
          <a:xfrm>
            <a:off x="7049267" y="7307141"/>
            <a:ext cx="1300282" cy="535794"/>
          </a:xfrm>
          <a:prstGeom prst="rect">
            <a:avLst/>
          </a:prstGeom>
        </p:spPr>
        <p:txBody>
          <a:bodyPr lIns="0" tIns="0" rIns="0" bIns="0" rtlCol="0" anchor="t">
            <a:spAutoFit/>
          </a:bodyPr>
          <a:lstStyle/>
          <a:p>
            <a:pPr algn="ctr">
              <a:lnSpc>
                <a:spcPts val="4015"/>
              </a:lnSpc>
              <a:spcBef>
                <a:spcPct val="0"/>
              </a:spcBef>
            </a:pPr>
            <a:r>
              <a:rPr lang="en-US" sz="4015">
                <a:solidFill>
                  <a:srgbClr val="404040"/>
                </a:solidFill>
                <a:latin typeface="Public Sans"/>
              </a:rPr>
              <a:t>20%</a:t>
            </a:r>
          </a:p>
        </p:txBody>
      </p:sp>
      <p:sp>
        <p:nvSpPr>
          <p:cNvPr id="14" name="TextBox 14"/>
          <p:cNvSpPr txBox="1"/>
          <p:nvPr/>
        </p:nvSpPr>
        <p:spPr>
          <a:xfrm>
            <a:off x="1304116" y="8590186"/>
            <a:ext cx="4678100" cy="535794"/>
          </a:xfrm>
          <a:prstGeom prst="rect">
            <a:avLst/>
          </a:prstGeom>
        </p:spPr>
        <p:txBody>
          <a:bodyPr lIns="0" tIns="0" rIns="0" bIns="0" rtlCol="0" anchor="t">
            <a:spAutoFit/>
          </a:bodyPr>
          <a:lstStyle/>
          <a:p>
            <a:pPr>
              <a:lnSpc>
                <a:spcPts val="4015"/>
              </a:lnSpc>
              <a:spcBef>
                <a:spcPct val="0"/>
              </a:spcBef>
            </a:pPr>
            <a:r>
              <a:rPr lang="en-US" sz="4015">
                <a:solidFill>
                  <a:srgbClr val="CB521C"/>
                </a:solidFill>
                <a:latin typeface="Public Sans Bold"/>
              </a:rPr>
              <a:t>Tax Bill</a:t>
            </a:r>
          </a:p>
        </p:txBody>
      </p:sp>
      <p:sp>
        <p:nvSpPr>
          <p:cNvPr id="15" name="TextBox 15"/>
          <p:cNvSpPr txBox="1"/>
          <p:nvPr/>
        </p:nvSpPr>
        <p:spPr>
          <a:xfrm>
            <a:off x="5830497" y="8590186"/>
            <a:ext cx="2519052" cy="535794"/>
          </a:xfrm>
          <a:prstGeom prst="rect">
            <a:avLst/>
          </a:prstGeom>
        </p:spPr>
        <p:txBody>
          <a:bodyPr lIns="0" tIns="0" rIns="0" bIns="0" rtlCol="0" anchor="t">
            <a:spAutoFit/>
          </a:bodyPr>
          <a:lstStyle/>
          <a:p>
            <a:pPr algn="ctr">
              <a:lnSpc>
                <a:spcPts val="4015"/>
              </a:lnSpc>
              <a:spcBef>
                <a:spcPct val="0"/>
              </a:spcBef>
            </a:pPr>
            <a:r>
              <a:rPr lang="en-US" sz="4015">
                <a:solidFill>
                  <a:srgbClr val="CB521C"/>
                </a:solidFill>
                <a:latin typeface="Public Sans Bold"/>
              </a:rPr>
              <a:t>$640,588</a:t>
            </a:r>
          </a:p>
        </p:txBody>
      </p:sp>
      <p:sp>
        <p:nvSpPr>
          <p:cNvPr id="16" name="TextBox 16"/>
          <p:cNvSpPr txBox="1"/>
          <p:nvPr/>
        </p:nvSpPr>
        <p:spPr>
          <a:xfrm>
            <a:off x="5923342" y="914400"/>
            <a:ext cx="6441316" cy="1035686"/>
          </a:xfrm>
          <a:prstGeom prst="rect">
            <a:avLst/>
          </a:prstGeom>
        </p:spPr>
        <p:txBody>
          <a:bodyPr lIns="0" tIns="0" rIns="0" bIns="0" rtlCol="0" anchor="t">
            <a:spAutoFit/>
          </a:bodyPr>
          <a:lstStyle/>
          <a:p>
            <a:pPr algn="ctr">
              <a:lnSpc>
                <a:spcPts val="8539"/>
              </a:lnSpc>
            </a:pPr>
            <a:r>
              <a:rPr lang="en-US" sz="6099">
                <a:solidFill>
                  <a:srgbClr val="30B3E7"/>
                </a:solidFill>
                <a:latin typeface="Canva Sans Bold"/>
              </a:rPr>
              <a:t>Tax Scorecard</a:t>
            </a:r>
          </a:p>
        </p:txBody>
      </p:sp>
      <p:sp>
        <p:nvSpPr>
          <p:cNvPr id="17" name="TextBox 17"/>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028700" y="1950086"/>
            <a:ext cx="15249423" cy="8155048"/>
          </a:xfrm>
          <a:custGeom>
            <a:avLst/>
            <a:gdLst/>
            <a:ahLst/>
            <a:cxnLst/>
            <a:rect l="l" t="t" r="r" b="b"/>
            <a:pathLst>
              <a:path w="15249423" h="8155048">
                <a:moveTo>
                  <a:pt x="0" y="0"/>
                </a:moveTo>
                <a:lnTo>
                  <a:pt x="15249423" y="0"/>
                </a:lnTo>
                <a:lnTo>
                  <a:pt x="15249423" y="8155048"/>
                </a:lnTo>
                <a:lnTo>
                  <a:pt x="0" y="8155048"/>
                </a:lnTo>
                <a:lnTo>
                  <a:pt x="0" y="0"/>
                </a:lnTo>
                <a:close/>
              </a:path>
            </a:pathLst>
          </a:custGeom>
          <a:blipFill>
            <a:blip r:embed="rId3"/>
            <a:stretch>
              <a:fillRect t="-15572" r="-8445" b="-41163"/>
            </a:stretch>
          </a:blipFill>
        </p:spPr>
        <p:txBody>
          <a:bodyPr/>
          <a:lstStyle/>
          <a:p>
            <a:endParaRPr lang="en-US"/>
          </a:p>
        </p:txBody>
      </p:sp>
      <p:sp>
        <p:nvSpPr>
          <p:cNvPr id="3" name="TextBox 3"/>
          <p:cNvSpPr txBox="1"/>
          <p:nvPr/>
        </p:nvSpPr>
        <p:spPr>
          <a:xfrm>
            <a:off x="5923342" y="453707"/>
            <a:ext cx="6441316" cy="1035686"/>
          </a:xfrm>
          <a:prstGeom prst="rect">
            <a:avLst/>
          </a:prstGeom>
        </p:spPr>
        <p:txBody>
          <a:bodyPr lIns="0" tIns="0" rIns="0" bIns="0" rtlCol="0" anchor="t">
            <a:spAutoFit/>
          </a:bodyPr>
          <a:lstStyle/>
          <a:p>
            <a:pPr algn="ctr">
              <a:lnSpc>
                <a:spcPts val="8539"/>
              </a:lnSpc>
            </a:pPr>
            <a:r>
              <a:rPr lang="en-US" sz="6099">
                <a:solidFill>
                  <a:srgbClr val="30B3E7"/>
                </a:solidFill>
                <a:latin typeface="Canva Sans Bold"/>
              </a:rPr>
              <a:t>IRA Tax Details</a:t>
            </a:r>
          </a:p>
        </p:txBody>
      </p:sp>
      <p:sp>
        <p:nvSpPr>
          <p:cNvPr id="4" name="TextBox 4"/>
          <p:cNvSpPr txBox="1"/>
          <p:nvPr/>
        </p:nvSpPr>
        <p:spPr>
          <a:xfrm>
            <a:off x="5923342" y="1459231"/>
            <a:ext cx="6441316" cy="580390"/>
          </a:xfrm>
          <a:prstGeom prst="rect">
            <a:avLst/>
          </a:prstGeom>
        </p:spPr>
        <p:txBody>
          <a:bodyPr lIns="0" tIns="0" rIns="0" bIns="0" rtlCol="0" anchor="t">
            <a:spAutoFit/>
          </a:bodyPr>
          <a:lstStyle/>
          <a:p>
            <a:pPr algn="ctr">
              <a:lnSpc>
                <a:spcPts val="4759"/>
              </a:lnSpc>
            </a:pPr>
            <a:r>
              <a:rPr lang="en-US" sz="3399">
                <a:solidFill>
                  <a:srgbClr val="E9E8E9"/>
                </a:solidFill>
                <a:latin typeface="Canva Sans Bold"/>
              </a:rPr>
              <a:t>Breakdown</a:t>
            </a:r>
          </a:p>
        </p:txBody>
      </p:sp>
      <p:grpSp>
        <p:nvGrpSpPr>
          <p:cNvPr id="5" name="Group 5"/>
          <p:cNvGrpSpPr/>
          <p:nvPr/>
        </p:nvGrpSpPr>
        <p:grpSpPr>
          <a:xfrm>
            <a:off x="0" y="0"/>
            <a:ext cx="18288000" cy="10287000"/>
            <a:chOff x="0" y="0"/>
            <a:chExt cx="4816593" cy="2709333"/>
          </a:xfrm>
        </p:grpSpPr>
        <p:sp>
          <p:nvSpPr>
            <p:cNvPr id="6" name="Freeform 6"/>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80784"/>
              </a:srgbClr>
            </a:solidFill>
          </p:spPr>
          <p:txBody>
            <a:bodyPr/>
            <a:lstStyle/>
            <a:p>
              <a:endParaRPr lang="en-US"/>
            </a:p>
          </p:txBody>
        </p:sp>
        <p:sp>
          <p:nvSpPr>
            <p:cNvPr id="7" name="TextBox 7"/>
            <p:cNvSpPr txBox="1"/>
            <p:nvPr/>
          </p:nvSpPr>
          <p:spPr>
            <a:xfrm>
              <a:off x="0" y="-47625"/>
              <a:ext cx="4816593" cy="2756958"/>
            </a:xfrm>
            <a:prstGeom prst="rect">
              <a:avLst/>
            </a:prstGeom>
          </p:spPr>
          <p:txBody>
            <a:bodyPr lIns="50800" tIns="50800" rIns="50800" bIns="50800" rtlCol="0" anchor="ctr"/>
            <a:lstStyle/>
            <a:p>
              <a:pPr algn="ctr">
                <a:lnSpc>
                  <a:spcPts val="3640"/>
                </a:lnSpc>
              </a:pPr>
              <a:endParaRPr/>
            </a:p>
          </p:txBody>
        </p:sp>
      </p:grpSp>
      <p:grpSp>
        <p:nvGrpSpPr>
          <p:cNvPr id="8" name="Group 8"/>
          <p:cNvGrpSpPr/>
          <p:nvPr/>
        </p:nvGrpSpPr>
        <p:grpSpPr>
          <a:xfrm>
            <a:off x="0" y="3600450"/>
            <a:ext cx="15459189" cy="3086100"/>
            <a:chOff x="0" y="0"/>
            <a:chExt cx="4071556" cy="812800"/>
          </a:xfrm>
        </p:grpSpPr>
        <p:sp>
          <p:nvSpPr>
            <p:cNvPr id="9" name="Freeform 9"/>
            <p:cNvSpPr/>
            <p:nvPr/>
          </p:nvSpPr>
          <p:spPr>
            <a:xfrm>
              <a:off x="0" y="0"/>
              <a:ext cx="4071556" cy="812800"/>
            </a:xfrm>
            <a:custGeom>
              <a:avLst/>
              <a:gdLst/>
              <a:ahLst/>
              <a:cxnLst/>
              <a:rect l="l" t="t" r="r" b="b"/>
              <a:pathLst>
                <a:path w="4071556" h="812800">
                  <a:moveTo>
                    <a:pt x="0" y="0"/>
                  </a:moveTo>
                  <a:lnTo>
                    <a:pt x="4071556" y="0"/>
                  </a:lnTo>
                  <a:lnTo>
                    <a:pt x="4071556" y="812800"/>
                  </a:lnTo>
                  <a:lnTo>
                    <a:pt x="0" y="812800"/>
                  </a:lnTo>
                  <a:close/>
                </a:path>
              </a:pathLst>
            </a:custGeom>
            <a:solidFill>
              <a:srgbClr val="30B3E7">
                <a:alpha val="73725"/>
              </a:srgbClr>
            </a:solidFill>
          </p:spPr>
          <p:txBody>
            <a:bodyPr/>
            <a:lstStyle/>
            <a:p>
              <a:endParaRPr lang="en-US"/>
            </a:p>
          </p:txBody>
        </p:sp>
        <p:sp>
          <p:nvSpPr>
            <p:cNvPr id="10" name="TextBox 10"/>
            <p:cNvSpPr txBox="1"/>
            <p:nvPr/>
          </p:nvSpPr>
          <p:spPr>
            <a:xfrm>
              <a:off x="0" y="-47625"/>
              <a:ext cx="4071556" cy="860425"/>
            </a:xfrm>
            <a:prstGeom prst="rect">
              <a:avLst/>
            </a:prstGeom>
          </p:spPr>
          <p:txBody>
            <a:bodyPr lIns="50800" tIns="50800" rIns="50800" bIns="50800" rtlCol="0" anchor="ctr"/>
            <a:lstStyle/>
            <a:p>
              <a:pPr algn="ctr">
                <a:lnSpc>
                  <a:spcPts val="3640"/>
                </a:lnSpc>
              </a:pPr>
              <a:endParaRPr/>
            </a:p>
          </p:txBody>
        </p:sp>
      </p:grpSp>
      <p:sp>
        <p:nvSpPr>
          <p:cNvPr id="11" name="TextBox 11"/>
          <p:cNvSpPr txBox="1"/>
          <p:nvPr/>
        </p:nvSpPr>
        <p:spPr>
          <a:xfrm>
            <a:off x="2047689" y="3927397"/>
            <a:ext cx="13223132" cy="2202182"/>
          </a:xfrm>
          <a:prstGeom prst="rect">
            <a:avLst/>
          </a:prstGeom>
        </p:spPr>
        <p:txBody>
          <a:bodyPr lIns="0" tIns="0" rIns="0" bIns="0" rtlCol="0" anchor="t">
            <a:spAutoFit/>
          </a:bodyPr>
          <a:lstStyle/>
          <a:p>
            <a:pPr>
              <a:lnSpc>
                <a:spcPts val="8819"/>
              </a:lnSpc>
              <a:spcBef>
                <a:spcPct val="0"/>
              </a:spcBef>
            </a:pPr>
            <a:r>
              <a:rPr lang="en-US" sz="6299">
                <a:solidFill>
                  <a:srgbClr val="FFFFFF"/>
                </a:solidFill>
                <a:latin typeface="Cy Grotesk Wide"/>
              </a:rPr>
              <a:t>What if we assume taxes “normalize” in a few years?</a:t>
            </a:r>
          </a:p>
        </p:txBody>
      </p:sp>
      <p:sp>
        <p:nvSpPr>
          <p:cNvPr id="12" name="AutoShape 12"/>
          <p:cNvSpPr/>
          <p:nvPr/>
        </p:nvSpPr>
        <p:spPr>
          <a:xfrm>
            <a:off x="8966572" y="6557962"/>
            <a:ext cx="6492240" cy="0"/>
          </a:xfrm>
          <a:prstGeom prst="line">
            <a:avLst/>
          </a:prstGeom>
          <a:ln w="257175"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8065358" y="238125"/>
            <a:ext cx="7843293" cy="1581150"/>
          </a:xfrm>
          <a:prstGeom prst="rect">
            <a:avLst/>
          </a:prstGeom>
        </p:spPr>
        <p:txBody>
          <a:bodyPr lIns="0" tIns="0" rIns="0" bIns="0" rtlCol="0" anchor="t">
            <a:spAutoFit/>
          </a:bodyPr>
          <a:lstStyle/>
          <a:p>
            <a:pPr algn="just">
              <a:lnSpc>
                <a:spcPts val="6240"/>
              </a:lnSpc>
            </a:pPr>
            <a:r>
              <a:rPr lang="en-US" sz="5200">
                <a:solidFill>
                  <a:srgbClr val="DFE5EA"/>
                </a:solidFill>
                <a:latin typeface="Cy Grotesk Wide"/>
              </a:rPr>
              <a:t>Case Study</a:t>
            </a:r>
          </a:p>
          <a:p>
            <a:pPr marL="0" lvl="0" indent="0" algn="just">
              <a:lnSpc>
                <a:spcPts val="6240"/>
              </a:lnSpc>
              <a:spcBef>
                <a:spcPct val="0"/>
              </a:spcBef>
            </a:pPr>
            <a:r>
              <a:rPr lang="en-US" sz="5200">
                <a:solidFill>
                  <a:srgbClr val="30B3E7"/>
                </a:solidFill>
                <a:latin typeface="Canva Sans Bold"/>
              </a:rPr>
              <a:t>Ryan &amp; Jen</a:t>
            </a:r>
          </a:p>
        </p:txBody>
      </p:sp>
      <p:sp>
        <p:nvSpPr>
          <p:cNvPr id="3" name="AutoShape 3"/>
          <p:cNvSpPr/>
          <p:nvPr/>
        </p:nvSpPr>
        <p:spPr>
          <a:xfrm flipV="1">
            <a:off x="1028700" y="3070679"/>
            <a:ext cx="4340005" cy="1905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0" y="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30B3E7"/>
            </a:solidFill>
          </p:spPr>
          <p:txBody>
            <a:bodyPr/>
            <a:lstStyle/>
            <a:p>
              <a:endParaRPr lang="en-US"/>
            </a:p>
          </p:txBody>
        </p:sp>
        <p:sp>
          <p:nvSpPr>
            <p:cNvPr id="6" name="TextBox 6"/>
            <p:cNvSpPr txBox="1"/>
            <p:nvPr/>
          </p:nvSpPr>
          <p:spPr>
            <a:xfrm>
              <a:off x="0" y="-47625"/>
              <a:ext cx="812800" cy="2756958"/>
            </a:xfrm>
            <a:prstGeom prst="rect">
              <a:avLst/>
            </a:prstGeom>
          </p:spPr>
          <p:txBody>
            <a:bodyPr lIns="50800" tIns="50800" rIns="50800" bIns="50800" rtlCol="0" anchor="ctr"/>
            <a:lstStyle/>
            <a:p>
              <a:pPr algn="ctr">
                <a:lnSpc>
                  <a:spcPts val="3640"/>
                </a:lnSpc>
              </a:pPr>
              <a:endParaRPr/>
            </a:p>
          </p:txBody>
        </p:sp>
      </p:grpSp>
      <p:sp>
        <p:nvSpPr>
          <p:cNvPr id="7" name="Freeform 7"/>
          <p:cNvSpPr/>
          <p:nvPr/>
        </p:nvSpPr>
        <p:spPr>
          <a:xfrm>
            <a:off x="824282" y="0"/>
            <a:ext cx="6896398" cy="10287000"/>
          </a:xfrm>
          <a:custGeom>
            <a:avLst/>
            <a:gdLst/>
            <a:ahLst/>
            <a:cxnLst/>
            <a:rect l="l" t="t" r="r" b="b"/>
            <a:pathLst>
              <a:path w="6896398" h="10287000">
                <a:moveTo>
                  <a:pt x="0" y="0"/>
                </a:moveTo>
                <a:lnTo>
                  <a:pt x="6896398" y="0"/>
                </a:lnTo>
                <a:lnTo>
                  <a:pt x="6896398" y="10287000"/>
                </a:lnTo>
                <a:lnTo>
                  <a:pt x="0" y="10287000"/>
                </a:lnTo>
                <a:lnTo>
                  <a:pt x="0" y="0"/>
                </a:lnTo>
                <a:close/>
              </a:path>
            </a:pathLst>
          </a:custGeom>
          <a:blipFill>
            <a:blip r:embed="rId3"/>
            <a:stretch>
              <a:fillRect l="-33285" r="-90322"/>
            </a:stretch>
          </a:blipFill>
        </p:spPr>
        <p:txBody>
          <a:bodyPr/>
          <a:lstStyle/>
          <a:p>
            <a:endParaRPr lang="en-US"/>
          </a:p>
        </p:txBody>
      </p:sp>
      <p:sp>
        <p:nvSpPr>
          <p:cNvPr id="8" name="TextBox 8"/>
          <p:cNvSpPr txBox="1"/>
          <p:nvPr/>
        </p:nvSpPr>
        <p:spPr>
          <a:xfrm>
            <a:off x="8065358" y="1842355"/>
            <a:ext cx="9292605" cy="887095"/>
          </a:xfrm>
          <a:prstGeom prst="rect">
            <a:avLst/>
          </a:prstGeom>
        </p:spPr>
        <p:txBody>
          <a:bodyPr lIns="0" tIns="0" rIns="0" bIns="0" rtlCol="0" anchor="t">
            <a:spAutoFit/>
          </a:bodyPr>
          <a:lstStyle/>
          <a:p>
            <a:pPr>
              <a:lnSpc>
                <a:spcPts val="7279"/>
              </a:lnSpc>
            </a:pPr>
            <a:r>
              <a:rPr lang="en-US" sz="5199">
                <a:solidFill>
                  <a:srgbClr val="FFFFFF"/>
                </a:solidFill>
                <a:latin typeface="Canva Sans Bold"/>
              </a:rPr>
              <a:t>Tax Scorecard - Current Path</a:t>
            </a:r>
          </a:p>
        </p:txBody>
      </p:sp>
      <p:sp>
        <p:nvSpPr>
          <p:cNvPr id="9" name="TextBox 9"/>
          <p:cNvSpPr txBox="1"/>
          <p:nvPr/>
        </p:nvSpPr>
        <p:spPr>
          <a:xfrm>
            <a:off x="8065358" y="2700875"/>
            <a:ext cx="10222642" cy="7328534"/>
          </a:xfrm>
          <a:prstGeom prst="rect">
            <a:avLst/>
          </a:prstGeom>
        </p:spPr>
        <p:txBody>
          <a:bodyPr lIns="0" tIns="0" rIns="0" bIns="0" rtlCol="0" anchor="t">
            <a:spAutoFit/>
          </a:bodyPr>
          <a:lstStyle/>
          <a:p>
            <a:pPr>
              <a:lnSpc>
                <a:spcPts val="6510"/>
              </a:lnSpc>
            </a:pPr>
            <a:r>
              <a:rPr lang="en-US" sz="4200">
                <a:solidFill>
                  <a:srgbClr val="FFFFFF"/>
                </a:solidFill>
                <a:latin typeface="Canva Sans Bold"/>
              </a:rPr>
              <a:t>-Age 62</a:t>
            </a:r>
          </a:p>
          <a:p>
            <a:pPr>
              <a:lnSpc>
                <a:spcPts val="6510"/>
              </a:lnSpc>
            </a:pPr>
            <a:r>
              <a:rPr lang="en-US" sz="4200">
                <a:solidFill>
                  <a:srgbClr val="FFFFFF"/>
                </a:solidFill>
                <a:latin typeface="Canva Sans Bold"/>
              </a:rPr>
              <a:t>-IRA $500,000</a:t>
            </a:r>
          </a:p>
          <a:p>
            <a:pPr>
              <a:lnSpc>
                <a:spcPts val="6510"/>
              </a:lnSpc>
            </a:pPr>
            <a:r>
              <a:rPr lang="en-US" sz="4200">
                <a:solidFill>
                  <a:srgbClr val="FFFFFF"/>
                </a:solidFill>
                <a:latin typeface="Canva Sans Bold"/>
              </a:rPr>
              <a:t>-Social Security at 67 $33,000</a:t>
            </a:r>
          </a:p>
          <a:p>
            <a:pPr>
              <a:lnSpc>
                <a:spcPts val="6510"/>
              </a:lnSpc>
            </a:pPr>
            <a:r>
              <a:rPr lang="en-US" sz="4200">
                <a:solidFill>
                  <a:srgbClr val="FFFFFF"/>
                </a:solidFill>
                <a:latin typeface="Canva Sans Bold"/>
              </a:rPr>
              <a:t>-Does not need RMDs--Reinvest them</a:t>
            </a:r>
          </a:p>
          <a:p>
            <a:pPr>
              <a:lnSpc>
                <a:spcPts val="6510"/>
              </a:lnSpc>
            </a:pPr>
            <a:r>
              <a:rPr lang="en-US" sz="4200">
                <a:solidFill>
                  <a:srgbClr val="FFFFFF"/>
                </a:solidFill>
                <a:latin typeface="Canva Sans Bold"/>
              </a:rPr>
              <a:t>-Rate of Return 5% </a:t>
            </a:r>
          </a:p>
          <a:p>
            <a:pPr>
              <a:lnSpc>
                <a:spcPts val="6510"/>
              </a:lnSpc>
            </a:pPr>
            <a:r>
              <a:rPr lang="en-US" sz="4200">
                <a:solidFill>
                  <a:srgbClr val="FE5151"/>
                </a:solidFill>
                <a:latin typeface="Canva Sans Bold"/>
              </a:rPr>
              <a:t>-20% current, 24% when Trump cuts expire</a:t>
            </a:r>
          </a:p>
          <a:p>
            <a:pPr>
              <a:lnSpc>
                <a:spcPts val="6510"/>
              </a:lnSpc>
            </a:pPr>
            <a:r>
              <a:rPr lang="en-US" sz="4200">
                <a:solidFill>
                  <a:srgbClr val="FFFFFF"/>
                </a:solidFill>
                <a:latin typeface="Canva Sans Bold"/>
              </a:rPr>
              <a:t>-Analyze through age 95</a:t>
            </a:r>
          </a:p>
          <a:p>
            <a:pPr>
              <a:lnSpc>
                <a:spcPts val="6510"/>
              </a:lnSpc>
            </a:pPr>
            <a:r>
              <a:rPr lang="en-US" sz="4200">
                <a:solidFill>
                  <a:srgbClr val="FFFFFF"/>
                </a:solidFill>
                <a:latin typeface="Canva Sans Bold"/>
              </a:rPr>
              <a:t>-Pass on IRA to heirs</a:t>
            </a:r>
          </a:p>
        </p:txBody>
      </p:sp>
      <p:sp>
        <p:nvSpPr>
          <p:cNvPr id="10" name="TextBox 10"/>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231250" y="2537056"/>
            <a:ext cx="7425577" cy="6952011"/>
            <a:chOff x="0" y="0"/>
            <a:chExt cx="3106275" cy="2908173"/>
          </a:xfrm>
        </p:grpSpPr>
        <p:sp>
          <p:nvSpPr>
            <p:cNvPr id="3" name="Freeform 3"/>
            <p:cNvSpPr/>
            <p:nvPr/>
          </p:nvSpPr>
          <p:spPr>
            <a:xfrm>
              <a:off x="0" y="0"/>
              <a:ext cx="3106276" cy="2908173"/>
            </a:xfrm>
            <a:custGeom>
              <a:avLst/>
              <a:gdLst/>
              <a:ahLst/>
              <a:cxnLst/>
              <a:rect l="l" t="t" r="r" b="b"/>
              <a:pathLst>
                <a:path w="3106276" h="2908173">
                  <a:moveTo>
                    <a:pt x="2981815" y="2908172"/>
                  </a:moveTo>
                  <a:lnTo>
                    <a:pt x="124460" y="2908172"/>
                  </a:lnTo>
                  <a:cubicBezTo>
                    <a:pt x="55880" y="2908172"/>
                    <a:pt x="0" y="2852293"/>
                    <a:pt x="0" y="2783712"/>
                  </a:cubicBezTo>
                  <a:lnTo>
                    <a:pt x="0" y="124460"/>
                  </a:lnTo>
                  <a:cubicBezTo>
                    <a:pt x="0" y="55880"/>
                    <a:pt x="55880" y="0"/>
                    <a:pt x="124460" y="0"/>
                  </a:cubicBezTo>
                  <a:lnTo>
                    <a:pt x="2981815" y="0"/>
                  </a:lnTo>
                  <a:cubicBezTo>
                    <a:pt x="3050395" y="0"/>
                    <a:pt x="3106276" y="55880"/>
                    <a:pt x="3106276" y="124460"/>
                  </a:cubicBezTo>
                  <a:lnTo>
                    <a:pt x="3106276" y="2783713"/>
                  </a:lnTo>
                  <a:cubicBezTo>
                    <a:pt x="3106276" y="2852293"/>
                    <a:pt x="3050395" y="2908173"/>
                    <a:pt x="2981815" y="2908173"/>
                  </a:cubicBezTo>
                  <a:close/>
                </a:path>
              </a:pathLst>
            </a:custGeom>
            <a:solidFill>
              <a:srgbClr val="BFC5D1"/>
            </a:solidFill>
          </p:spPr>
          <p:txBody>
            <a:bodyPr/>
            <a:lstStyle/>
            <a:p>
              <a:endParaRPr lang="en-US"/>
            </a:p>
          </p:txBody>
        </p:sp>
      </p:grpSp>
      <p:grpSp>
        <p:nvGrpSpPr>
          <p:cNvPr id="4" name="Group 4"/>
          <p:cNvGrpSpPr/>
          <p:nvPr/>
        </p:nvGrpSpPr>
        <p:grpSpPr>
          <a:xfrm>
            <a:off x="1028700" y="2877976"/>
            <a:ext cx="7320849" cy="1525202"/>
            <a:chOff x="0" y="0"/>
            <a:chExt cx="13051321" cy="2719070"/>
          </a:xfrm>
        </p:grpSpPr>
        <p:sp>
          <p:nvSpPr>
            <p:cNvPr id="5" name="Freeform 5"/>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0B3E7"/>
            </a:solidFill>
          </p:spPr>
          <p:txBody>
            <a:bodyPr/>
            <a:lstStyle/>
            <a:p>
              <a:endParaRPr lang="en-US"/>
            </a:p>
          </p:txBody>
        </p:sp>
        <p:sp>
          <p:nvSpPr>
            <p:cNvPr id="6" name="Freeform 6"/>
            <p:cNvSpPr/>
            <p:nvPr/>
          </p:nvSpPr>
          <p:spPr>
            <a:xfrm>
              <a:off x="0" y="450850"/>
              <a:ext cx="13051321" cy="2269490"/>
            </a:xfrm>
            <a:custGeom>
              <a:avLst/>
              <a:gdLst/>
              <a:ahLst/>
              <a:cxnLst/>
              <a:rect l="l" t="t" r="r" b="b"/>
              <a:pathLst>
                <a:path w="13051321" h="2269490">
                  <a:moveTo>
                    <a:pt x="12462041" y="0"/>
                  </a:moveTo>
                  <a:lnTo>
                    <a:pt x="0" y="0"/>
                  </a:lnTo>
                  <a:lnTo>
                    <a:pt x="0" y="2269490"/>
                  </a:lnTo>
                  <a:lnTo>
                    <a:pt x="12462041" y="2269490"/>
                  </a:lnTo>
                  <a:lnTo>
                    <a:pt x="12462041" y="2268220"/>
                  </a:lnTo>
                  <a:lnTo>
                    <a:pt x="13051321" y="1134110"/>
                  </a:lnTo>
                  <a:close/>
                </a:path>
              </a:pathLst>
            </a:custGeom>
            <a:solidFill>
              <a:srgbClr val="E2E1E3"/>
            </a:solidFill>
          </p:spPr>
          <p:txBody>
            <a:bodyPr/>
            <a:lstStyle/>
            <a:p>
              <a:endParaRPr lang="en-US"/>
            </a:p>
          </p:txBody>
        </p:sp>
      </p:grpSp>
      <p:sp>
        <p:nvSpPr>
          <p:cNvPr id="7" name="Freeform 7"/>
          <p:cNvSpPr/>
          <p:nvPr/>
        </p:nvSpPr>
        <p:spPr>
          <a:xfrm>
            <a:off x="5294701" y="7673234"/>
            <a:ext cx="3590644" cy="2338407"/>
          </a:xfrm>
          <a:custGeom>
            <a:avLst/>
            <a:gdLst/>
            <a:ahLst/>
            <a:cxnLst/>
            <a:rect l="l" t="t" r="r" b="b"/>
            <a:pathLst>
              <a:path w="3590644" h="2338407">
                <a:moveTo>
                  <a:pt x="0" y="0"/>
                </a:moveTo>
                <a:lnTo>
                  <a:pt x="3590644" y="0"/>
                </a:lnTo>
                <a:lnTo>
                  <a:pt x="3590644" y="2338407"/>
                </a:lnTo>
                <a:lnTo>
                  <a:pt x="0" y="23384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264984" y="3461074"/>
            <a:ext cx="7084565" cy="580101"/>
          </a:xfrm>
          <a:prstGeom prst="rect">
            <a:avLst/>
          </a:prstGeom>
        </p:spPr>
        <p:txBody>
          <a:bodyPr lIns="0" tIns="0" rIns="0" bIns="0" rtlCol="0" anchor="t">
            <a:spAutoFit/>
          </a:bodyPr>
          <a:lstStyle/>
          <a:p>
            <a:pPr>
              <a:lnSpc>
                <a:spcPts val="4461"/>
              </a:lnSpc>
              <a:spcBef>
                <a:spcPct val="0"/>
              </a:spcBef>
            </a:pPr>
            <a:r>
              <a:rPr lang="en-US" sz="4461">
                <a:solidFill>
                  <a:srgbClr val="404040"/>
                </a:solidFill>
                <a:latin typeface="Public Sans Bold"/>
              </a:rPr>
              <a:t>IRA Tax Bill</a:t>
            </a:r>
          </a:p>
        </p:txBody>
      </p:sp>
      <p:sp>
        <p:nvSpPr>
          <p:cNvPr id="9" name="TextBox 9"/>
          <p:cNvSpPr txBox="1"/>
          <p:nvPr/>
        </p:nvSpPr>
        <p:spPr>
          <a:xfrm>
            <a:off x="1304116" y="4748114"/>
            <a:ext cx="4049115"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Current balance</a:t>
            </a:r>
          </a:p>
        </p:txBody>
      </p:sp>
      <p:sp>
        <p:nvSpPr>
          <p:cNvPr id="10" name="TextBox 10"/>
          <p:cNvSpPr txBox="1"/>
          <p:nvPr/>
        </p:nvSpPr>
        <p:spPr>
          <a:xfrm>
            <a:off x="5982216" y="4748114"/>
            <a:ext cx="2367333"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$500,000</a:t>
            </a:r>
          </a:p>
        </p:txBody>
      </p:sp>
      <p:sp>
        <p:nvSpPr>
          <p:cNvPr id="11" name="TextBox 11"/>
          <p:cNvSpPr txBox="1"/>
          <p:nvPr/>
        </p:nvSpPr>
        <p:spPr>
          <a:xfrm>
            <a:off x="1300260" y="6040068"/>
            <a:ext cx="2733398"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Age Range</a:t>
            </a:r>
          </a:p>
        </p:txBody>
      </p:sp>
      <p:sp>
        <p:nvSpPr>
          <p:cNvPr id="12" name="TextBox 12"/>
          <p:cNvSpPr txBox="1"/>
          <p:nvPr/>
        </p:nvSpPr>
        <p:spPr>
          <a:xfrm>
            <a:off x="6333981" y="6040068"/>
            <a:ext cx="2015568"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62 to 95</a:t>
            </a:r>
          </a:p>
        </p:txBody>
      </p:sp>
      <p:sp>
        <p:nvSpPr>
          <p:cNvPr id="13" name="TextBox 13"/>
          <p:cNvSpPr txBox="1"/>
          <p:nvPr/>
        </p:nvSpPr>
        <p:spPr>
          <a:xfrm>
            <a:off x="1304116" y="7329596"/>
            <a:ext cx="2236101"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Tax Rate</a:t>
            </a:r>
          </a:p>
        </p:txBody>
      </p:sp>
      <p:sp>
        <p:nvSpPr>
          <p:cNvPr id="14" name="TextBox 14"/>
          <p:cNvSpPr txBox="1"/>
          <p:nvPr/>
        </p:nvSpPr>
        <p:spPr>
          <a:xfrm>
            <a:off x="5540853" y="7329596"/>
            <a:ext cx="2808696" cy="530624"/>
          </a:xfrm>
          <a:prstGeom prst="rect">
            <a:avLst/>
          </a:prstGeom>
        </p:spPr>
        <p:txBody>
          <a:bodyPr lIns="0" tIns="0" rIns="0" bIns="0" rtlCol="0" anchor="t">
            <a:spAutoFit/>
          </a:bodyPr>
          <a:lstStyle/>
          <a:p>
            <a:pPr algn="r">
              <a:lnSpc>
                <a:spcPts val="4015"/>
              </a:lnSpc>
              <a:spcBef>
                <a:spcPct val="0"/>
              </a:spcBef>
            </a:pPr>
            <a:r>
              <a:rPr lang="en-US" sz="4015">
                <a:solidFill>
                  <a:srgbClr val="404040"/>
                </a:solidFill>
                <a:latin typeface="Public Sans"/>
              </a:rPr>
              <a:t>20% &amp; 24%</a:t>
            </a:r>
          </a:p>
        </p:txBody>
      </p:sp>
      <p:sp>
        <p:nvSpPr>
          <p:cNvPr id="15" name="TextBox 15"/>
          <p:cNvSpPr txBox="1"/>
          <p:nvPr/>
        </p:nvSpPr>
        <p:spPr>
          <a:xfrm>
            <a:off x="1304116" y="8612641"/>
            <a:ext cx="2940220" cy="535794"/>
          </a:xfrm>
          <a:prstGeom prst="rect">
            <a:avLst/>
          </a:prstGeom>
        </p:spPr>
        <p:txBody>
          <a:bodyPr lIns="0" tIns="0" rIns="0" bIns="0" rtlCol="0" anchor="t">
            <a:spAutoFit/>
          </a:bodyPr>
          <a:lstStyle/>
          <a:p>
            <a:pPr>
              <a:lnSpc>
                <a:spcPts val="4015"/>
              </a:lnSpc>
              <a:spcBef>
                <a:spcPct val="0"/>
              </a:spcBef>
            </a:pPr>
            <a:r>
              <a:rPr lang="en-US" sz="4015">
                <a:solidFill>
                  <a:srgbClr val="CB521C"/>
                </a:solidFill>
                <a:latin typeface="Public Sans Bold"/>
              </a:rPr>
              <a:t>Tax Bill</a:t>
            </a:r>
          </a:p>
        </p:txBody>
      </p:sp>
      <p:sp>
        <p:nvSpPr>
          <p:cNvPr id="16" name="TextBox 16"/>
          <p:cNvSpPr txBox="1"/>
          <p:nvPr/>
        </p:nvSpPr>
        <p:spPr>
          <a:xfrm>
            <a:off x="5830497" y="8612641"/>
            <a:ext cx="2519052" cy="535794"/>
          </a:xfrm>
          <a:prstGeom prst="rect">
            <a:avLst/>
          </a:prstGeom>
        </p:spPr>
        <p:txBody>
          <a:bodyPr lIns="0" tIns="0" rIns="0" bIns="0" rtlCol="0" anchor="t">
            <a:spAutoFit/>
          </a:bodyPr>
          <a:lstStyle/>
          <a:p>
            <a:pPr algn="ctr">
              <a:lnSpc>
                <a:spcPts val="4015"/>
              </a:lnSpc>
              <a:spcBef>
                <a:spcPct val="0"/>
              </a:spcBef>
            </a:pPr>
            <a:r>
              <a:rPr lang="en-US" sz="4015">
                <a:solidFill>
                  <a:srgbClr val="CB521C"/>
                </a:solidFill>
                <a:latin typeface="Public Sans Bold"/>
              </a:rPr>
              <a:t>$758,007</a:t>
            </a:r>
          </a:p>
        </p:txBody>
      </p:sp>
      <p:sp>
        <p:nvSpPr>
          <p:cNvPr id="17" name="TextBox 17"/>
          <p:cNvSpPr txBox="1"/>
          <p:nvPr/>
        </p:nvSpPr>
        <p:spPr>
          <a:xfrm>
            <a:off x="5923342" y="914400"/>
            <a:ext cx="6441316" cy="1035686"/>
          </a:xfrm>
          <a:prstGeom prst="rect">
            <a:avLst/>
          </a:prstGeom>
        </p:spPr>
        <p:txBody>
          <a:bodyPr lIns="0" tIns="0" rIns="0" bIns="0" rtlCol="0" anchor="t">
            <a:spAutoFit/>
          </a:bodyPr>
          <a:lstStyle/>
          <a:p>
            <a:pPr algn="ctr">
              <a:lnSpc>
                <a:spcPts val="8539"/>
              </a:lnSpc>
            </a:pPr>
            <a:r>
              <a:rPr lang="en-US" sz="6099">
                <a:solidFill>
                  <a:srgbClr val="73BD4C"/>
                </a:solidFill>
                <a:latin typeface="Canva Sans Bold"/>
              </a:rPr>
              <a:t>Tax Scorecard</a:t>
            </a:r>
          </a:p>
        </p:txBody>
      </p:sp>
      <p:sp>
        <p:nvSpPr>
          <p:cNvPr id="18" name="TextBox 18"/>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616" y="2332484"/>
            <a:ext cx="9068877" cy="857250"/>
          </a:xfrm>
          <a:prstGeom prst="rect">
            <a:avLst/>
          </a:prstGeom>
        </p:spPr>
        <p:txBody>
          <a:bodyPr lIns="0" tIns="0" rIns="0" bIns="0" rtlCol="0" anchor="t">
            <a:spAutoFit/>
          </a:bodyPr>
          <a:lstStyle/>
          <a:p>
            <a:pPr marL="0" lvl="0" indent="0" algn="l">
              <a:lnSpc>
                <a:spcPts val="6720"/>
              </a:lnSpc>
              <a:spcBef>
                <a:spcPct val="0"/>
              </a:spcBef>
            </a:pPr>
            <a:r>
              <a:rPr lang="en-US" sz="5600">
                <a:solidFill>
                  <a:srgbClr val="DFE5EA"/>
                </a:solidFill>
                <a:latin typeface="Cy Grotesk Wide"/>
              </a:rPr>
              <a:t>Why Do I Do This?</a:t>
            </a:r>
          </a:p>
        </p:txBody>
      </p:sp>
      <p:sp>
        <p:nvSpPr>
          <p:cNvPr id="3" name="AutoShape 3"/>
          <p:cNvSpPr/>
          <p:nvPr/>
        </p:nvSpPr>
        <p:spPr>
          <a:xfrm flipV="1">
            <a:off x="1028700" y="3337361"/>
            <a:ext cx="4340005" cy="19050"/>
          </a:xfrm>
          <a:prstGeom prst="line">
            <a:avLst/>
          </a:prstGeom>
          <a:ln w="38100" cap="flat">
            <a:solidFill>
              <a:srgbClr val="D86F40"/>
            </a:solidFill>
            <a:prstDash val="solid"/>
            <a:headEnd type="none" w="sm" len="sm"/>
            <a:tailEnd type="none" w="sm" len="sm"/>
          </a:ln>
        </p:spPr>
        <p:txBody>
          <a:bodyPr/>
          <a:lstStyle/>
          <a:p>
            <a:endParaRPr lang="en-US"/>
          </a:p>
        </p:txBody>
      </p:sp>
      <p:grpSp>
        <p:nvGrpSpPr>
          <p:cNvPr id="4" name="Group 4"/>
          <p:cNvGrpSpPr/>
          <p:nvPr/>
        </p:nvGrpSpPr>
        <p:grpSpPr>
          <a:xfrm>
            <a:off x="509170" y="3461186"/>
            <a:ext cx="8349792" cy="6138396"/>
            <a:chOff x="0" y="0"/>
            <a:chExt cx="1935562" cy="1422940"/>
          </a:xfrm>
        </p:grpSpPr>
        <p:sp>
          <p:nvSpPr>
            <p:cNvPr id="5" name="Freeform 5"/>
            <p:cNvSpPr/>
            <p:nvPr/>
          </p:nvSpPr>
          <p:spPr>
            <a:xfrm>
              <a:off x="0" y="0"/>
              <a:ext cx="1935563" cy="1422940"/>
            </a:xfrm>
            <a:custGeom>
              <a:avLst/>
              <a:gdLst/>
              <a:ahLst/>
              <a:cxnLst/>
              <a:rect l="l" t="t" r="r" b="b"/>
              <a:pathLst>
                <a:path w="1935563" h="1422940">
                  <a:moveTo>
                    <a:pt x="1811102" y="1422940"/>
                  </a:moveTo>
                  <a:lnTo>
                    <a:pt x="124460" y="1422940"/>
                  </a:lnTo>
                  <a:cubicBezTo>
                    <a:pt x="55880" y="1422940"/>
                    <a:pt x="0" y="1367060"/>
                    <a:pt x="0" y="1298479"/>
                  </a:cubicBezTo>
                  <a:lnTo>
                    <a:pt x="0" y="124460"/>
                  </a:lnTo>
                  <a:cubicBezTo>
                    <a:pt x="0" y="55880"/>
                    <a:pt x="55880" y="0"/>
                    <a:pt x="124460" y="0"/>
                  </a:cubicBezTo>
                  <a:lnTo>
                    <a:pt x="1811103" y="0"/>
                  </a:lnTo>
                  <a:cubicBezTo>
                    <a:pt x="1879683" y="0"/>
                    <a:pt x="1935563" y="55880"/>
                    <a:pt x="1935563" y="124460"/>
                  </a:cubicBezTo>
                  <a:lnTo>
                    <a:pt x="1935563" y="1298480"/>
                  </a:lnTo>
                  <a:cubicBezTo>
                    <a:pt x="1935563" y="1367060"/>
                    <a:pt x="1879683" y="1422940"/>
                    <a:pt x="1811103" y="1422940"/>
                  </a:cubicBezTo>
                  <a:close/>
                </a:path>
              </a:pathLst>
            </a:custGeom>
            <a:solidFill>
              <a:srgbClr val="FFFFFF">
                <a:alpha val="29804"/>
              </a:srgbClr>
            </a:solidFill>
          </p:spPr>
          <p:txBody>
            <a:bodyPr/>
            <a:lstStyle/>
            <a:p>
              <a:endParaRPr lang="en-US"/>
            </a:p>
          </p:txBody>
        </p:sp>
      </p:grpSp>
      <p:sp>
        <p:nvSpPr>
          <p:cNvPr id="6" name="TextBox 6"/>
          <p:cNvSpPr txBox="1"/>
          <p:nvPr/>
        </p:nvSpPr>
        <p:spPr>
          <a:xfrm>
            <a:off x="509170" y="4332978"/>
            <a:ext cx="7760451" cy="1177278"/>
          </a:xfrm>
          <a:prstGeom prst="rect">
            <a:avLst/>
          </a:prstGeom>
        </p:spPr>
        <p:txBody>
          <a:bodyPr lIns="0" tIns="0" rIns="0" bIns="0" rtlCol="0" anchor="t">
            <a:spAutoFit/>
          </a:bodyPr>
          <a:lstStyle/>
          <a:p>
            <a:pPr>
              <a:lnSpc>
                <a:spcPts val="9660"/>
              </a:lnSpc>
            </a:pPr>
            <a:r>
              <a:rPr lang="en-US" sz="6900">
                <a:solidFill>
                  <a:srgbClr val="DFE5EA"/>
                </a:solidFill>
                <a:latin typeface="Canva Sans Bold"/>
              </a:rPr>
              <a:t>My Grandmother</a:t>
            </a:r>
          </a:p>
        </p:txBody>
      </p:sp>
      <p:sp>
        <p:nvSpPr>
          <p:cNvPr id="7" name="Freeform 7"/>
          <p:cNvSpPr/>
          <p:nvPr/>
        </p:nvSpPr>
        <p:spPr>
          <a:xfrm>
            <a:off x="12005235" y="233125"/>
            <a:ext cx="6274368" cy="9820751"/>
          </a:xfrm>
          <a:custGeom>
            <a:avLst/>
            <a:gdLst/>
            <a:ahLst/>
            <a:cxnLst/>
            <a:rect l="l" t="t" r="r" b="b"/>
            <a:pathLst>
              <a:path w="6274368" h="9820751">
                <a:moveTo>
                  <a:pt x="0" y="0"/>
                </a:moveTo>
                <a:lnTo>
                  <a:pt x="6274369" y="0"/>
                </a:lnTo>
                <a:lnTo>
                  <a:pt x="6274369" y="9820750"/>
                </a:lnTo>
                <a:lnTo>
                  <a:pt x="0" y="9820750"/>
                </a:lnTo>
                <a:lnTo>
                  <a:pt x="0" y="0"/>
                </a:lnTo>
                <a:close/>
              </a:path>
            </a:pathLst>
          </a:custGeom>
          <a:blipFill>
            <a:blip r:embed="rId3"/>
            <a:stretch>
              <a:fillRect/>
            </a:stretch>
          </a:blipFill>
        </p:spPr>
        <p:txBody>
          <a:bodyPr/>
          <a:lstStyle/>
          <a:p>
            <a:endParaRPr lang="en-US"/>
          </a:p>
        </p:txBody>
      </p:sp>
      <p:sp>
        <p:nvSpPr>
          <p:cNvPr id="8" name="Freeform 8"/>
          <p:cNvSpPr/>
          <p:nvPr/>
        </p:nvSpPr>
        <p:spPr>
          <a:xfrm>
            <a:off x="8060483" y="233125"/>
            <a:ext cx="5337242" cy="9820751"/>
          </a:xfrm>
          <a:custGeom>
            <a:avLst/>
            <a:gdLst/>
            <a:ahLst/>
            <a:cxnLst/>
            <a:rect l="l" t="t" r="r" b="b"/>
            <a:pathLst>
              <a:path w="5337242" h="9820751">
                <a:moveTo>
                  <a:pt x="0" y="0"/>
                </a:moveTo>
                <a:lnTo>
                  <a:pt x="5337242" y="0"/>
                </a:lnTo>
                <a:lnTo>
                  <a:pt x="5337242" y="9820750"/>
                </a:lnTo>
                <a:lnTo>
                  <a:pt x="0" y="9820750"/>
                </a:lnTo>
                <a:lnTo>
                  <a:pt x="0" y="0"/>
                </a:lnTo>
                <a:close/>
              </a:path>
            </a:pathLst>
          </a:custGeom>
          <a:blipFill>
            <a:blip r:embed="rId4"/>
            <a:stretch>
              <a:fillRect l="-7773" t="-1360" r="-28734" b="-1360"/>
            </a:stretch>
          </a:blipFill>
        </p:spPr>
        <p:txBody>
          <a:bodyPr/>
          <a:lstStyle/>
          <a:p>
            <a:endParaRPr lang="en-US"/>
          </a:p>
        </p:txBody>
      </p:sp>
      <p:sp>
        <p:nvSpPr>
          <p:cNvPr id="9" name="TextBox 9"/>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8065358" y="238125"/>
            <a:ext cx="7843293" cy="1581150"/>
          </a:xfrm>
          <a:prstGeom prst="rect">
            <a:avLst/>
          </a:prstGeom>
        </p:spPr>
        <p:txBody>
          <a:bodyPr lIns="0" tIns="0" rIns="0" bIns="0" rtlCol="0" anchor="t">
            <a:spAutoFit/>
          </a:bodyPr>
          <a:lstStyle/>
          <a:p>
            <a:pPr algn="just">
              <a:lnSpc>
                <a:spcPts val="6240"/>
              </a:lnSpc>
            </a:pPr>
            <a:r>
              <a:rPr lang="en-US" sz="5200">
                <a:solidFill>
                  <a:srgbClr val="DFE5EA"/>
                </a:solidFill>
                <a:latin typeface="Cy Grotesk Wide"/>
              </a:rPr>
              <a:t>Case Study</a:t>
            </a:r>
          </a:p>
          <a:p>
            <a:pPr marL="0" lvl="0" indent="0" algn="just">
              <a:lnSpc>
                <a:spcPts val="6240"/>
              </a:lnSpc>
              <a:spcBef>
                <a:spcPct val="0"/>
              </a:spcBef>
            </a:pPr>
            <a:r>
              <a:rPr lang="en-US" sz="5200">
                <a:solidFill>
                  <a:srgbClr val="30B3E7"/>
                </a:solidFill>
                <a:latin typeface="Canva Sans Bold"/>
              </a:rPr>
              <a:t>Ryan &amp; Jen</a:t>
            </a:r>
          </a:p>
        </p:txBody>
      </p:sp>
      <p:sp>
        <p:nvSpPr>
          <p:cNvPr id="3" name="AutoShape 3"/>
          <p:cNvSpPr/>
          <p:nvPr/>
        </p:nvSpPr>
        <p:spPr>
          <a:xfrm flipV="1">
            <a:off x="1028700" y="3070679"/>
            <a:ext cx="4340005" cy="1905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0" y="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30B3E7"/>
            </a:solidFill>
          </p:spPr>
          <p:txBody>
            <a:bodyPr/>
            <a:lstStyle/>
            <a:p>
              <a:endParaRPr lang="en-US"/>
            </a:p>
          </p:txBody>
        </p:sp>
        <p:sp>
          <p:nvSpPr>
            <p:cNvPr id="6" name="TextBox 6"/>
            <p:cNvSpPr txBox="1"/>
            <p:nvPr/>
          </p:nvSpPr>
          <p:spPr>
            <a:xfrm>
              <a:off x="0" y="-47625"/>
              <a:ext cx="812800" cy="2756958"/>
            </a:xfrm>
            <a:prstGeom prst="rect">
              <a:avLst/>
            </a:prstGeom>
          </p:spPr>
          <p:txBody>
            <a:bodyPr lIns="50800" tIns="50800" rIns="50800" bIns="50800" rtlCol="0" anchor="ctr"/>
            <a:lstStyle/>
            <a:p>
              <a:pPr algn="ctr">
                <a:lnSpc>
                  <a:spcPts val="3640"/>
                </a:lnSpc>
              </a:pPr>
              <a:endParaRPr/>
            </a:p>
          </p:txBody>
        </p:sp>
      </p:grpSp>
      <p:sp>
        <p:nvSpPr>
          <p:cNvPr id="7" name="Freeform 7"/>
          <p:cNvSpPr/>
          <p:nvPr/>
        </p:nvSpPr>
        <p:spPr>
          <a:xfrm>
            <a:off x="824282" y="0"/>
            <a:ext cx="6896398" cy="10287000"/>
          </a:xfrm>
          <a:custGeom>
            <a:avLst/>
            <a:gdLst/>
            <a:ahLst/>
            <a:cxnLst/>
            <a:rect l="l" t="t" r="r" b="b"/>
            <a:pathLst>
              <a:path w="6896398" h="10287000">
                <a:moveTo>
                  <a:pt x="0" y="0"/>
                </a:moveTo>
                <a:lnTo>
                  <a:pt x="6896398" y="0"/>
                </a:lnTo>
                <a:lnTo>
                  <a:pt x="6896398" y="10287000"/>
                </a:lnTo>
                <a:lnTo>
                  <a:pt x="0" y="10287000"/>
                </a:lnTo>
                <a:lnTo>
                  <a:pt x="0" y="0"/>
                </a:lnTo>
                <a:close/>
              </a:path>
            </a:pathLst>
          </a:custGeom>
          <a:blipFill>
            <a:blip r:embed="rId3"/>
            <a:stretch>
              <a:fillRect l="-33285" r="-90322"/>
            </a:stretch>
          </a:blipFill>
        </p:spPr>
        <p:txBody>
          <a:bodyPr/>
          <a:lstStyle/>
          <a:p>
            <a:endParaRPr lang="en-US"/>
          </a:p>
        </p:txBody>
      </p:sp>
      <p:sp>
        <p:nvSpPr>
          <p:cNvPr id="8" name="TextBox 8"/>
          <p:cNvSpPr txBox="1"/>
          <p:nvPr/>
        </p:nvSpPr>
        <p:spPr>
          <a:xfrm>
            <a:off x="8065358" y="1851880"/>
            <a:ext cx="9919022" cy="755015"/>
          </a:xfrm>
          <a:prstGeom prst="rect">
            <a:avLst/>
          </a:prstGeom>
        </p:spPr>
        <p:txBody>
          <a:bodyPr lIns="0" tIns="0" rIns="0" bIns="0" rtlCol="0" anchor="t">
            <a:spAutoFit/>
          </a:bodyPr>
          <a:lstStyle/>
          <a:p>
            <a:pPr>
              <a:lnSpc>
                <a:spcPts val="6160"/>
              </a:lnSpc>
            </a:pPr>
            <a:r>
              <a:rPr lang="en-US" sz="4400">
                <a:solidFill>
                  <a:srgbClr val="FFFFFF"/>
                </a:solidFill>
                <a:latin typeface="Canva Sans Bold"/>
              </a:rPr>
              <a:t>Tax Scorecard - Conversion Strategy</a:t>
            </a:r>
          </a:p>
        </p:txBody>
      </p:sp>
      <p:sp>
        <p:nvSpPr>
          <p:cNvPr id="9" name="TextBox 9"/>
          <p:cNvSpPr txBox="1"/>
          <p:nvPr/>
        </p:nvSpPr>
        <p:spPr>
          <a:xfrm>
            <a:off x="8065358" y="4274821"/>
            <a:ext cx="9919022" cy="2413634"/>
          </a:xfrm>
          <a:prstGeom prst="rect">
            <a:avLst/>
          </a:prstGeom>
        </p:spPr>
        <p:txBody>
          <a:bodyPr lIns="0" tIns="0" rIns="0" bIns="0" rtlCol="0" anchor="t">
            <a:spAutoFit/>
          </a:bodyPr>
          <a:lstStyle/>
          <a:p>
            <a:pPr>
              <a:lnSpc>
                <a:spcPts val="6510"/>
              </a:lnSpc>
            </a:pPr>
            <a:r>
              <a:rPr lang="en-US" sz="4200">
                <a:solidFill>
                  <a:srgbClr val="FFFFFF"/>
                </a:solidFill>
                <a:latin typeface="Canva Sans Bold"/>
              </a:rPr>
              <a:t>-Targeting their tax-bracket, develop a tactical conversion strategy over 5 years</a:t>
            </a:r>
          </a:p>
        </p:txBody>
      </p:sp>
      <p:sp>
        <p:nvSpPr>
          <p:cNvPr id="10" name="TextBox 10"/>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290824" y="2219432"/>
            <a:ext cx="6581648" cy="6581648"/>
          </a:xfrm>
          <a:custGeom>
            <a:avLst/>
            <a:gdLst/>
            <a:ahLst/>
            <a:cxnLst/>
            <a:rect l="l" t="t" r="r" b="b"/>
            <a:pathLst>
              <a:path w="6581648" h="6581648">
                <a:moveTo>
                  <a:pt x="0" y="0"/>
                </a:moveTo>
                <a:lnTo>
                  <a:pt x="6581648" y="0"/>
                </a:lnTo>
                <a:lnTo>
                  <a:pt x="6581648" y="6581649"/>
                </a:lnTo>
                <a:lnTo>
                  <a:pt x="0" y="6581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778027" y="6729647"/>
            <a:ext cx="7489686" cy="7489686"/>
          </a:xfrm>
          <a:custGeom>
            <a:avLst/>
            <a:gdLst/>
            <a:ahLst/>
            <a:cxnLst/>
            <a:rect l="l" t="t" r="r" b="b"/>
            <a:pathLst>
              <a:path w="7489686" h="7489686">
                <a:moveTo>
                  <a:pt x="0" y="0"/>
                </a:moveTo>
                <a:lnTo>
                  <a:pt x="7489686" y="0"/>
                </a:lnTo>
                <a:lnTo>
                  <a:pt x="7489686" y="7489686"/>
                </a:lnTo>
                <a:lnTo>
                  <a:pt x="0" y="7489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231250" y="2537056"/>
            <a:ext cx="7425577" cy="6952011"/>
            <a:chOff x="0" y="0"/>
            <a:chExt cx="3106275" cy="2908173"/>
          </a:xfrm>
        </p:grpSpPr>
        <p:sp>
          <p:nvSpPr>
            <p:cNvPr id="5" name="Freeform 5"/>
            <p:cNvSpPr/>
            <p:nvPr/>
          </p:nvSpPr>
          <p:spPr>
            <a:xfrm>
              <a:off x="0" y="0"/>
              <a:ext cx="3106276" cy="2908173"/>
            </a:xfrm>
            <a:custGeom>
              <a:avLst/>
              <a:gdLst/>
              <a:ahLst/>
              <a:cxnLst/>
              <a:rect l="l" t="t" r="r" b="b"/>
              <a:pathLst>
                <a:path w="3106276" h="2908173">
                  <a:moveTo>
                    <a:pt x="2981815" y="2908172"/>
                  </a:moveTo>
                  <a:lnTo>
                    <a:pt x="124460" y="2908172"/>
                  </a:lnTo>
                  <a:cubicBezTo>
                    <a:pt x="55880" y="2908172"/>
                    <a:pt x="0" y="2852293"/>
                    <a:pt x="0" y="2783712"/>
                  </a:cubicBezTo>
                  <a:lnTo>
                    <a:pt x="0" y="124460"/>
                  </a:lnTo>
                  <a:cubicBezTo>
                    <a:pt x="0" y="55880"/>
                    <a:pt x="55880" y="0"/>
                    <a:pt x="124460" y="0"/>
                  </a:cubicBezTo>
                  <a:lnTo>
                    <a:pt x="2981815" y="0"/>
                  </a:lnTo>
                  <a:cubicBezTo>
                    <a:pt x="3050395" y="0"/>
                    <a:pt x="3106276" y="55880"/>
                    <a:pt x="3106276" y="124460"/>
                  </a:cubicBezTo>
                  <a:lnTo>
                    <a:pt x="3106276" y="2783713"/>
                  </a:lnTo>
                  <a:cubicBezTo>
                    <a:pt x="3106276" y="2852293"/>
                    <a:pt x="3050395" y="2908173"/>
                    <a:pt x="2981815" y="2908173"/>
                  </a:cubicBezTo>
                  <a:close/>
                </a:path>
              </a:pathLst>
            </a:custGeom>
            <a:solidFill>
              <a:srgbClr val="BFC5D1"/>
            </a:solidFill>
          </p:spPr>
          <p:txBody>
            <a:bodyPr/>
            <a:lstStyle/>
            <a:p>
              <a:endParaRPr lang="en-US"/>
            </a:p>
          </p:txBody>
        </p:sp>
      </p:grpSp>
      <p:grpSp>
        <p:nvGrpSpPr>
          <p:cNvPr id="6" name="Group 6"/>
          <p:cNvGrpSpPr/>
          <p:nvPr/>
        </p:nvGrpSpPr>
        <p:grpSpPr>
          <a:xfrm>
            <a:off x="1028700" y="2877976"/>
            <a:ext cx="7320849" cy="1525202"/>
            <a:chOff x="0" y="0"/>
            <a:chExt cx="13051321" cy="2719070"/>
          </a:xfrm>
        </p:grpSpPr>
        <p:sp>
          <p:nvSpPr>
            <p:cNvPr id="7" name="Freeform 7"/>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0B3E7"/>
            </a:solidFill>
          </p:spPr>
          <p:txBody>
            <a:bodyPr/>
            <a:lstStyle/>
            <a:p>
              <a:endParaRPr lang="en-US"/>
            </a:p>
          </p:txBody>
        </p:sp>
        <p:sp>
          <p:nvSpPr>
            <p:cNvPr id="8" name="Freeform 8"/>
            <p:cNvSpPr/>
            <p:nvPr/>
          </p:nvSpPr>
          <p:spPr>
            <a:xfrm>
              <a:off x="0" y="450850"/>
              <a:ext cx="13051321" cy="2269490"/>
            </a:xfrm>
            <a:custGeom>
              <a:avLst/>
              <a:gdLst/>
              <a:ahLst/>
              <a:cxnLst/>
              <a:rect l="l" t="t" r="r" b="b"/>
              <a:pathLst>
                <a:path w="13051321" h="2269490">
                  <a:moveTo>
                    <a:pt x="12462041" y="0"/>
                  </a:moveTo>
                  <a:lnTo>
                    <a:pt x="0" y="0"/>
                  </a:lnTo>
                  <a:lnTo>
                    <a:pt x="0" y="2269490"/>
                  </a:lnTo>
                  <a:lnTo>
                    <a:pt x="12462041" y="2269490"/>
                  </a:lnTo>
                  <a:lnTo>
                    <a:pt x="12462041" y="2268220"/>
                  </a:lnTo>
                  <a:lnTo>
                    <a:pt x="13051321" y="1134110"/>
                  </a:lnTo>
                  <a:close/>
                </a:path>
              </a:pathLst>
            </a:custGeom>
            <a:solidFill>
              <a:srgbClr val="E2E1E3"/>
            </a:solidFill>
          </p:spPr>
          <p:txBody>
            <a:bodyPr/>
            <a:lstStyle/>
            <a:p>
              <a:endParaRPr lang="en-US"/>
            </a:p>
          </p:txBody>
        </p:sp>
      </p:grpSp>
      <p:sp>
        <p:nvSpPr>
          <p:cNvPr id="9" name="TextBox 9"/>
          <p:cNvSpPr txBox="1"/>
          <p:nvPr/>
        </p:nvSpPr>
        <p:spPr>
          <a:xfrm>
            <a:off x="1264984" y="3461074"/>
            <a:ext cx="7084565" cy="580101"/>
          </a:xfrm>
          <a:prstGeom prst="rect">
            <a:avLst/>
          </a:prstGeom>
        </p:spPr>
        <p:txBody>
          <a:bodyPr lIns="0" tIns="0" rIns="0" bIns="0" rtlCol="0" anchor="t">
            <a:spAutoFit/>
          </a:bodyPr>
          <a:lstStyle/>
          <a:p>
            <a:pPr>
              <a:lnSpc>
                <a:spcPts val="4461"/>
              </a:lnSpc>
              <a:spcBef>
                <a:spcPct val="0"/>
              </a:spcBef>
            </a:pPr>
            <a:r>
              <a:rPr lang="en-US" sz="4461">
                <a:solidFill>
                  <a:srgbClr val="404040"/>
                </a:solidFill>
                <a:latin typeface="Public Sans Bold"/>
              </a:rPr>
              <a:t>IRA Tax Details</a:t>
            </a:r>
          </a:p>
        </p:txBody>
      </p:sp>
      <p:sp>
        <p:nvSpPr>
          <p:cNvPr id="10" name="TextBox 10"/>
          <p:cNvSpPr txBox="1"/>
          <p:nvPr/>
        </p:nvSpPr>
        <p:spPr>
          <a:xfrm>
            <a:off x="1304116" y="4748114"/>
            <a:ext cx="4049115"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Current balance</a:t>
            </a:r>
          </a:p>
        </p:txBody>
      </p:sp>
      <p:sp>
        <p:nvSpPr>
          <p:cNvPr id="11" name="TextBox 11"/>
          <p:cNvSpPr txBox="1"/>
          <p:nvPr/>
        </p:nvSpPr>
        <p:spPr>
          <a:xfrm>
            <a:off x="5982216" y="4748114"/>
            <a:ext cx="2367333"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$500,000</a:t>
            </a:r>
          </a:p>
        </p:txBody>
      </p:sp>
      <p:sp>
        <p:nvSpPr>
          <p:cNvPr id="12" name="TextBox 12"/>
          <p:cNvSpPr txBox="1"/>
          <p:nvPr/>
        </p:nvSpPr>
        <p:spPr>
          <a:xfrm>
            <a:off x="1300260" y="6040068"/>
            <a:ext cx="2733398"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Age Range</a:t>
            </a:r>
          </a:p>
        </p:txBody>
      </p:sp>
      <p:sp>
        <p:nvSpPr>
          <p:cNvPr id="13" name="TextBox 13"/>
          <p:cNvSpPr txBox="1"/>
          <p:nvPr/>
        </p:nvSpPr>
        <p:spPr>
          <a:xfrm>
            <a:off x="6333981" y="6040068"/>
            <a:ext cx="2015568"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62 to 95</a:t>
            </a:r>
          </a:p>
        </p:txBody>
      </p:sp>
      <p:sp>
        <p:nvSpPr>
          <p:cNvPr id="14" name="TextBox 14"/>
          <p:cNvSpPr txBox="1"/>
          <p:nvPr/>
        </p:nvSpPr>
        <p:spPr>
          <a:xfrm>
            <a:off x="1304116" y="7329596"/>
            <a:ext cx="2236101"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Tax Rate</a:t>
            </a:r>
          </a:p>
        </p:txBody>
      </p:sp>
      <p:sp>
        <p:nvSpPr>
          <p:cNvPr id="15" name="TextBox 15"/>
          <p:cNvSpPr txBox="1"/>
          <p:nvPr/>
        </p:nvSpPr>
        <p:spPr>
          <a:xfrm>
            <a:off x="5540853" y="7329596"/>
            <a:ext cx="2808696" cy="530624"/>
          </a:xfrm>
          <a:prstGeom prst="rect">
            <a:avLst/>
          </a:prstGeom>
        </p:spPr>
        <p:txBody>
          <a:bodyPr lIns="0" tIns="0" rIns="0" bIns="0" rtlCol="0" anchor="t">
            <a:spAutoFit/>
          </a:bodyPr>
          <a:lstStyle/>
          <a:p>
            <a:pPr algn="r">
              <a:lnSpc>
                <a:spcPts val="4015"/>
              </a:lnSpc>
              <a:spcBef>
                <a:spcPct val="0"/>
              </a:spcBef>
            </a:pPr>
            <a:r>
              <a:rPr lang="en-US" sz="4015">
                <a:solidFill>
                  <a:srgbClr val="404040"/>
                </a:solidFill>
                <a:latin typeface="Public Sans"/>
              </a:rPr>
              <a:t>20% &amp; 24%</a:t>
            </a:r>
          </a:p>
        </p:txBody>
      </p:sp>
      <p:sp>
        <p:nvSpPr>
          <p:cNvPr id="16" name="TextBox 16"/>
          <p:cNvSpPr txBox="1"/>
          <p:nvPr/>
        </p:nvSpPr>
        <p:spPr>
          <a:xfrm>
            <a:off x="1304116" y="8612641"/>
            <a:ext cx="2940220" cy="535794"/>
          </a:xfrm>
          <a:prstGeom prst="rect">
            <a:avLst/>
          </a:prstGeom>
        </p:spPr>
        <p:txBody>
          <a:bodyPr lIns="0" tIns="0" rIns="0" bIns="0" rtlCol="0" anchor="t">
            <a:spAutoFit/>
          </a:bodyPr>
          <a:lstStyle/>
          <a:p>
            <a:pPr>
              <a:lnSpc>
                <a:spcPts val="4015"/>
              </a:lnSpc>
              <a:spcBef>
                <a:spcPct val="0"/>
              </a:spcBef>
            </a:pPr>
            <a:r>
              <a:rPr lang="en-US" sz="4015">
                <a:solidFill>
                  <a:srgbClr val="CB521C"/>
                </a:solidFill>
                <a:latin typeface="Public Sans Bold"/>
              </a:rPr>
              <a:t>Total Taxes</a:t>
            </a:r>
          </a:p>
        </p:txBody>
      </p:sp>
      <p:sp>
        <p:nvSpPr>
          <p:cNvPr id="17" name="TextBox 17"/>
          <p:cNvSpPr txBox="1"/>
          <p:nvPr/>
        </p:nvSpPr>
        <p:spPr>
          <a:xfrm>
            <a:off x="5830497" y="8612641"/>
            <a:ext cx="2519052" cy="535794"/>
          </a:xfrm>
          <a:prstGeom prst="rect">
            <a:avLst/>
          </a:prstGeom>
        </p:spPr>
        <p:txBody>
          <a:bodyPr lIns="0" tIns="0" rIns="0" bIns="0" rtlCol="0" anchor="t">
            <a:spAutoFit/>
          </a:bodyPr>
          <a:lstStyle/>
          <a:p>
            <a:pPr algn="ctr">
              <a:lnSpc>
                <a:spcPts val="4015"/>
              </a:lnSpc>
              <a:spcBef>
                <a:spcPct val="0"/>
              </a:spcBef>
            </a:pPr>
            <a:r>
              <a:rPr lang="en-US" sz="4015">
                <a:solidFill>
                  <a:srgbClr val="CB521C"/>
                </a:solidFill>
                <a:latin typeface="Public Sans Bold"/>
              </a:rPr>
              <a:t>$758,007</a:t>
            </a:r>
          </a:p>
        </p:txBody>
      </p:sp>
      <p:sp>
        <p:nvSpPr>
          <p:cNvPr id="18" name="TextBox 18"/>
          <p:cNvSpPr txBox="1"/>
          <p:nvPr/>
        </p:nvSpPr>
        <p:spPr>
          <a:xfrm>
            <a:off x="5923342" y="914400"/>
            <a:ext cx="6441316" cy="1035686"/>
          </a:xfrm>
          <a:prstGeom prst="rect">
            <a:avLst/>
          </a:prstGeom>
        </p:spPr>
        <p:txBody>
          <a:bodyPr lIns="0" tIns="0" rIns="0" bIns="0" rtlCol="0" anchor="t">
            <a:spAutoFit/>
          </a:bodyPr>
          <a:lstStyle/>
          <a:p>
            <a:pPr algn="ctr">
              <a:lnSpc>
                <a:spcPts val="8539"/>
              </a:lnSpc>
            </a:pPr>
            <a:r>
              <a:rPr lang="en-US" sz="6099">
                <a:solidFill>
                  <a:srgbClr val="30B3E7"/>
                </a:solidFill>
                <a:latin typeface="Canva Sans Bold"/>
              </a:rPr>
              <a:t>Tax Scorecard</a:t>
            </a:r>
          </a:p>
        </p:txBody>
      </p:sp>
      <p:grpSp>
        <p:nvGrpSpPr>
          <p:cNvPr id="19" name="Group 19"/>
          <p:cNvGrpSpPr/>
          <p:nvPr/>
        </p:nvGrpSpPr>
        <p:grpSpPr>
          <a:xfrm>
            <a:off x="19050" y="0"/>
            <a:ext cx="18288000" cy="10287000"/>
            <a:chOff x="0" y="0"/>
            <a:chExt cx="4816593" cy="2709333"/>
          </a:xfrm>
        </p:grpSpPr>
        <p:sp>
          <p:nvSpPr>
            <p:cNvPr id="20" name="Freeform 20"/>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86667"/>
              </a:srgbClr>
            </a:solidFill>
          </p:spPr>
          <p:txBody>
            <a:bodyPr/>
            <a:lstStyle/>
            <a:p>
              <a:endParaRPr lang="en-US"/>
            </a:p>
          </p:txBody>
        </p:sp>
        <p:sp>
          <p:nvSpPr>
            <p:cNvPr id="21" name="TextBox 21"/>
            <p:cNvSpPr txBox="1"/>
            <p:nvPr/>
          </p:nvSpPr>
          <p:spPr>
            <a:xfrm>
              <a:off x="0" y="-47625"/>
              <a:ext cx="4816593" cy="2756958"/>
            </a:xfrm>
            <a:prstGeom prst="rect">
              <a:avLst/>
            </a:prstGeom>
          </p:spPr>
          <p:txBody>
            <a:bodyPr lIns="50800" tIns="50800" rIns="50800" bIns="50800" rtlCol="0" anchor="ctr"/>
            <a:lstStyle/>
            <a:p>
              <a:pPr algn="ctr">
                <a:lnSpc>
                  <a:spcPts val="3640"/>
                </a:lnSpc>
              </a:pPr>
              <a:endParaRPr/>
            </a:p>
          </p:txBody>
        </p:sp>
      </p:grpSp>
      <p:grpSp>
        <p:nvGrpSpPr>
          <p:cNvPr id="22" name="Group 22"/>
          <p:cNvGrpSpPr/>
          <p:nvPr/>
        </p:nvGrpSpPr>
        <p:grpSpPr>
          <a:xfrm>
            <a:off x="0" y="3600450"/>
            <a:ext cx="15459189" cy="4450735"/>
            <a:chOff x="0" y="0"/>
            <a:chExt cx="4071556" cy="1172210"/>
          </a:xfrm>
        </p:grpSpPr>
        <p:sp>
          <p:nvSpPr>
            <p:cNvPr id="23" name="Freeform 23"/>
            <p:cNvSpPr/>
            <p:nvPr/>
          </p:nvSpPr>
          <p:spPr>
            <a:xfrm>
              <a:off x="0" y="0"/>
              <a:ext cx="4071556" cy="1172210"/>
            </a:xfrm>
            <a:custGeom>
              <a:avLst/>
              <a:gdLst/>
              <a:ahLst/>
              <a:cxnLst/>
              <a:rect l="l" t="t" r="r" b="b"/>
              <a:pathLst>
                <a:path w="4071556" h="1172210">
                  <a:moveTo>
                    <a:pt x="0" y="0"/>
                  </a:moveTo>
                  <a:lnTo>
                    <a:pt x="4071556" y="0"/>
                  </a:lnTo>
                  <a:lnTo>
                    <a:pt x="4071556" y="1172210"/>
                  </a:lnTo>
                  <a:lnTo>
                    <a:pt x="0" y="1172210"/>
                  </a:lnTo>
                  <a:close/>
                </a:path>
              </a:pathLst>
            </a:custGeom>
            <a:solidFill>
              <a:srgbClr val="30B3E7">
                <a:alpha val="73725"/>
              </a:srgbClr>
            </a:solidFill>
          </p:spPr>
          <p:txBody>
            <a:bodyPr/>
            <a:lstStyle/>
            <a:p>
              <a:endParaRPr lang="en-US"/>
            </a:p>
          </p:txBody>
        </p:sp>
        <p:sp>
          <p:nvSpPr>
            <p:cNvPr id="24" name="TextBox 24"/>
            <p:cNvSpPr txBox="1"/>
            <p:nvPr/>
          </p:nvSpPr>
          <p:spPr>
            <a:xfrm>
              <a:off x="0" y="-47625"/>
              <a:ext cx="4071556" cy="1219835"/>
            </a:xfrm>
            <a:prstGeom prst="rect">
              <a:avLst/>
            </a:prstGeom>
          </p:spPr>
          <p:txBody>
            <a:bodyPr lIns="50800" tIns="50800" rIns="50800" bIns="50800" rtlCol="0" anchor="ctr"/>
            <a:lstStyle/>
            <a:p>
              <a:pPr algn="ctr">
                <a:lnSpc>
                  <a:spcPts val="3640"/>
                </a:lnSpc>
              </a:pPr>
              <a:endParaRPr/>
            </a:p>
          </p:txBody>
        </p:sp>
      </p:grpSp>
      <p:sp>
        <p:nvSpPr>
          <p:cNvPr id="25" name="TextBox 25"/>
          <p:cNvSpPr txBox="1"/>
          <p:nvPr/>
        </p:nvSpPr>
        <p:spPr>
          <a:xfrm>
            <a:off x="2047689" y="3927397"/>
            <a:ext cx="13223132" cy="1087757"/>
          </a:xfrm>
          <a:prstGeom prst="rect">
            <a:avLst/>
          </a:prstGeom>
        </p:spPr>
        <p:txBody>
          <a:bodyPr lIns="0" tIns="0" rIns="0" bIns="0" rtlCol="0" anchor="t">
            <a:spAutoFit/>
          </a:bodyPr>
          <a:lstStyle/>
          <a:p>
            <a:pPr>
              <a:lnSpc>
                <a:spcPts val="8819"/>
              </a:lnSpc>
              <a:spcBef>
                <a:spcPct val="0"/>
              </a:spcBef>
            </a:pPr>
            <a:r>
              <a:rPr lang="en-US" sz="6299">
                <a:solidFill>
                  <a:srgbClr val="FFFFFF"/>
                </a:solidFill>
                <a:latin typeface="Cy Grotesk Wide"/>
              </a:rPr>
              <a:t>Conversion Strategy</a:t>
            </a:r>
          </a:p>
        </p:txBody>
      </p:sp>
      <p:sp>
        <p:nvSpPr>
          <p:cNvPr id="26" name="AutoShape 26"/>
          <p:cNvSpPr/>
          <p:nvPr/>
        </p:nvSpPr>
        <p:spPr>
          <a:xfrm>
            <a:off x="8966949" y="7860220"/>
            <a:ext cx="6492240" cy="0"/>
          </a:xfrm>
          <a:prstGeom prst="line">
            <a:avLst/>
          </a:prstGeom>
          <a:ln w="257175" cap="flat">
            <a:solidFill>
              <a:srgbClr val="FFFFFF"/>
            </a:solidFill>
            <a:prstDash val="solid"/>
            <a:headEnd type="none" w="sm" len="sm"/>
            <a:tailEnd type="none" w="sm" len="sm"/>
          </a:ln>
        </p:spPr>
        <p:txBody>
          <a:bodyPr/>
          <a:lstStyle/>
          <a:p>
            <a:endParaRPr lang="en-US"/>
          </a:p>
        </p:txBody>
      </p:sp>
      <p:sp>
        <p:nvSpPr>
          <p:cNvPr id="27" name="TextBox 27"/>
          <p:cNvSpPr txBox="1"/>
          <p:nvPr/>
        </p:nvSpPr>
        <p:spPr>
          <a:xfrm>
            <a:off x="2047689" y="5472695"/>
            <a:ext cx="11062033" cy="887095"/>
          </a:xfrm>
          <a:prstGeom prst="rect">
            <a:avLst/>
          </a:prstGeom>
        </p:spPr>
        <p:txBody>
          <a:bodyPr lIns="0" tIns="0" rIns="0" bIns="0" rtlCol="0" anchor="t">
            <a:spAutoFit/>
          </a:bodyPr>
          <a:lstStyle/>
          <a:p>
            <a:pPr>
              <a:lnSpc>
                <a:spcPts val="7279"/>
              </a:lnSpc>
            </a:pPr>
            <a:r>
              <a:rPr lang="en-US" sz="5199">
                <a:solidFill>
                  <a:srgbClr val="FFFFFF"/>
                </a:solidFill>
                <a:latin typeface="Canva Sans Bold"/>
              </a:rPr>
              <a:t>Convert IRA to Roth Over 5 Years</a:t>
            </a:r>
          </a:p>
        </p:txBody>
      </p:sp>
      <p:sp>
        <p:nvSpPr>
          <p:cNvPr id="28" name="TextBox 28"/>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6346" y="1336601"/>
            <a:ext cx="15841800" cy="8639264"/>
          </a:xfrm>
          <a:custGeom>
            <a:avLst/>
            <a:gdLst/>
            <a:ahLst/>
            <a:cxnLst/>
            <a:rect l="l" t="t" r="r" b="b"/>
            <a:pathLst>
              <a:path w="15841800" h="8639264">
                <a:moveTo>
                  <a:pt x="0" y="0"/>
                </a:moveTo>
                <a:lnTo>
                  <a:pt x="15841801" y="0"/>
                </a:lnTo>
                <a:lnTo>
                  <a:pt x="15841801" y="8639263"/>
                </a:lnTo>
                <a:lnTo>
                  <a:pt x="0" y="8639263"/>
                </a:lnTo>
                <a:lnTo>
                  <a:pt x="0" y="0"/>
                </a:lnTo>
                <a:close/>
              </a:path>
            </a:pathLst>
          </a:custGeom>
          <a:blipFill>
            <a:blip r:embed="rId3"/>
            <a:stretch>
              <a:fillRect t="-17653" r="-23537" b="-57436"/>
            </a:stretch>
          </a:blipFill>
        </p:spPr>
        <p:txBody>
          <a:bodyPr/>
          <a:lstStyle/>
          <a:p>
            <a:endParaRPr lang="en-US"/>
          </a:p>
        </p:txBody>
      </p:sp>
      <p:sp>
        <p:nvSpPr>
          <p:cNvPr id="3" name="TextBox 3"/>
          <p:cNvSpPr txBox="1"/>
          <p:nvPr/>
        </p:nvSpPr>
        <p:spPr>
          <a:xfrm>
            <a:off x="5301675" y="453707"/>
            <a:ext cx="7684650" cy="1035686"/>
          </a:xfrm>
          <a:prstGeom prst="rect">
            <a:avLst/>
          </a:prstGeom>
        </p:spPr>
        <p:txBody>
          <a:bodyPr lIns="0" tIns="0" rIns="0" bIns="0" rtlCol="0" anchor="t">
            <a:spAutoFit/>
          </a:bodyPr>
          <a:lstStyle/>
          <a:p>
            <a:pPr algn="ctr">
              <a:lnSpc>
                <a:spcPts val="8539"/>
              </a:lnSpc>
            </a:pPr>
            <a:r>
              <a:rPr lang="en-US" sz="6099">
                <a:solidFill>
                  <a:srgbClr val="30B3E7"/>
                </a:solidFill>
                <a:latin typeface="Canva Sans Bold"/>
              </a:rPr>
              <a:t>Roth IRA Tax Details</a:t>
            </a:r>
          </a:p>
        </p:txBody>
      </p:sp>
      <p:sp>
        <p:nvSpPr>
          <p:cNvPr id="4" name="TextBox 4"/>
          <p:cNvSpPr txBox="1"/>
          <p:nvPr/>
        </p:nvSpPr>
        <p:spPr>
          <a:xfrm>
            <a:off x="5923342" y="1459231"/>
            <a:ext cx="6441316" cy="580390"/>
          </a:xfrm>
          <a:prstGeom prst="rect">
            <a:avLst/>
          </a:prstGeom>
        </p:spPr>
        <p:txBody>
          <a:bodyPr lIns="0" tIns="0" rIns="0" bIns="0" rtlCol="0" anchor="t">
            <a:spAutoFit/>
          </a:bodyPr>
          <a:lstStyle/>
          <a:p>
            <a:pPr algn="ctr">
              <a:lnSpc>
                <a:spcPts val="4759"/>
              </a:lnSpc>
            </a:pPr>
            <a:r>
              <a:rPr lang="en-US" sz="3399">
                <a:solidFill>
                  <a:srgbClr val="E9E8E9"/>
                </a:solidFill>
                <a:latin typeface="Canva Sans Bold"/>
              </a:rPr>
              <a:t>Breakdown</a:t>
            </a:r>
          </a:p>
        </p:txBody>
      </p:sp>
      <p:sp>
        <p:nvSpPr>
          <p:cNvPr id="5" name="TextBox 5"/>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231250" y="2537056"/>
            <a:ext cx="7425577" cy="6952011"/>
            <a:chOff x="0" y="0"/>
            <a:chExt cx="3106275" cy="2908173"/>
          </a:xfrm>
        </p:grpSpPr>
        <p:sp>
          <p:nvSpPr>
            <p:cNvPr id="3" name="Freeform 3"/>
            <p:cNvSpPr/>
            <p:nvPr/>
          </p:nvSpPr>
          <p:spPr>
            <a:xfrm>
              <a:off x="0" y="0"/>
              <a:ext cx="3106276" cy="2908173"/>
            </a:xfrm>
            <a:custGeom>
              <a:avLst/>
              <a:gdLst/>
              <a:ahLst/>
              <a:cxnLst/>
              <a:rect l="l" t="t" r="r" b="b"/>
              <a:pathLst>
                <a:path w="3106276" h="2908173">
                  <a:moveTo>
                    <a:pt x="2981815" y="2908172"/>
                  </a:moveTo>
                  <a:lnTo>
                    <a:pt x="124460" y="2908172"/>
                  </a:lnTo>
                  <a:cubicBezTo>
                    <a:pt x="55880" y="2908172"/>
                    <a:pt x="0" y="2852293"/>
                    <a:pt x="0" y="2783712"/>
                  </a:cubicBezTo>
                  <a:lnTo>
                    <a:pt x="0" y="124460"/>
                  </a:lnTo>
                  <a:cubicBezTo>
                    <a:pt x="0" y="55880"/>
                    <a:pt x="55880" y="0"/>
                    <a:pt x="124460" y="0"/>
                  </a:cubicBezTo>
                  <a:lnTo>
                    <a:pt x="2981815" y="0"/>
                  </a:lnTo>
                  <a:cubicBezTo>
                    <a:pt x="3050395" y="0"/>
                    <a:pt x="3106276" y="55880"/>
                    <a:pt x="3106276" y="124460"/>
                  </a:cubicBezTo>
                  <a:lnTo>
                    <a:pt x="3106276" y="2783713"/>
                  </a:lnTo>
                  <a:cubicBezTo>
                    <a:pt x="3106276" y="2852293"/>
                    <a:pt x="3050395" y="2908173"/>
                    <a:pt x="2981815" y="2908173"/>
                  </a:cubicBezTo>
                  <a:close/>
                </a:path>
              </a:pathLst>
            </a:custGeom>
            <a:solidFill>
              <a:srgbClr val="BFC5D1"/>
            </a:solidFill>
          </p:spPr>
          <p:txBody>
            <a:bodyPr/>
            <a:lstStyle/>
            <a:p>
              <a:endParaRPr lang="en-US"/>
            </a:p>
          </p:txBody>
        </p:sp>
      </p:grpSp>
      <p:grpSp>
        <p:nvGrpSpPr>
          <p:cNvPr id="4" name="Group 4"/>
          <p:cNvGrpSpPr/>
          <p:nvPr/>
        </p:nvGrpSpPr>
        <p:grpSpPr>
          <a:xfrm>
            <a:off x="1028700" y="2877976"/>
            <a:ext cx="7320849" cy="1525202"/>
            <a:chOff x="0" y="0"/>
            <a:chExt cx="13051321" cy="2719070"/>
          </a:xfrm>
        </p:grpSpPr>
        <p:sp>
          <p:nvSpPr>
            <p:cNvPr id="5" name="Freeform 5"/>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0B3E7"/>
            </a:solidFill>
          </p:spPr>
          <p:txBody>
            <a:bodyPr/>
            <a:lstStyle/>
            <a:p>
              <a:endParaRPr lang="en-US"/>
            </a:p>
          </p:txBody>
        </p:sp>
        <p:sp>
          <p:nvSpPr>
            <p:cNvPr id="6" name="Freeform 6"/>
            <p:cNvSpPr/>
            <p:nvPr/>
          </p:nvSpPr>
          <p:spPr>
            <a:xfrm>
              <a:off x="0" y="450850"/>
              <a:ext cx="13051321" cy="2269490"/>
            </a:xfrm>
            <a:custGeom>
              <a:avLst/>
              <a:gdLst/>
              <a:ahLst/>
              <a:cxnLst/>
              <a:rect l="l" t="t" r="r" b="b"/>
              <a:pathLst>
                <a:path w="13051321" h="2269490">
                  <a:moveTo>
                    <a:pt x="12462041" y="0"/>
                  </a:moveTo>
                  <a:lnTo>
                    <a:pt x="0" y="0"/>
                  </a:lnTo>
                  <a:lnTo>
                    <a:pt x="0" y="2269490"/>
                  </a:lnTo>
                  <a:lnTo>
                    <a:pt x="12462041" y="2269490"/>
                  </a:lnTo>
                  <a:lnTo>
                    <a:pt x="12462041" y="2268220"/>
                  </a:lnTo>
                  <a:lnTo>
                    <a:pt x="13051321" y="1134110"/>
                  </a:lnTo>
                  <a:close/>
                </a:path>
              </a:pathLst>
            </a:custGeom>
            <a:solidFill>
              <a:srgbClr val="E2E1E3"/>
            </a:solidFill>
          </p:spPr>
          <p:txBody>
            <a:bodyPr/>
            <a:lstStyle/>
            <a:p>
              <a:endParaRPr lang="en-US"/>
            </a:p>
          </p:txBody>
        </p:sp>
      </p:grpSp>
      <p:sp>
        <p:nvSpPr>
          <p:cNvPr id="7" name="TextBox 7"/>
          <p:cNvSpPr txBox="1"/>
          <p:nvPr/>
        </p:nvSpPr>
        <p:spPr>
          <a:xfrm>
            <a:off x="1264984" y="3461074"/>
            <a:ext cx="7084565" cy="580101"/>
          </a:xfrm>
          <a:prstGeom prst="rect">
            <a:avLst/>
          </a:prstGeom>
        </p:spPr>
        <p:txBody>
          <a:bodyPr lIns="0" tIns="0" rIns="0" bIns="0" rtlCol="0" anchor="t">
            <a:spAutoFit/>
          </a:bodyPr>
          <a:lstStyle/>
          <a:p>
            <a:pPr>
              <a:lnSpc>
                <a:spcPts val="4461"/>
              </a:lnSpc>
              <a:spcBef>
                <a:spcPct val="0"/>
              </a:spcBef>
            </a:pPr>
            <a:r>
              <a:rPr lang="en-US" sz="4461">
                <a:solidFill>
                  <a:srgbClr val="404040"/>
                </a:solidFill>
                <a:latin typeface="Public Sans Bold"/>
              </a:rPr>
              <a:t>IRA Tax Bill</a:t>
            </a:r>
          </a:p>
        </p:txBody>
      </p:sp>
      <p:sp>
        <p:nvSpPr>
          <p:cNvPr id="8" name="TextBox 8"/>
          <p:cNvSpPr txBox="1"/>
          <p:nvPr/>
        </p:nvSpPr>
        <p:spPr>
          <a:xfrm>
            <a:off x="1304116" y="4748114"/>
            <a:ext cx="4049115"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Current balance</a:t>
            </a:r>
          </a:p>
        </p:txBody>
      </p:sp>
      <p:sp>
        <p:nvSpPr>
          <p:cNvPr id="9" name="TextBox 9"/>
          <p:cNvSpPr txBox="1"/>
          <p:nvPr/>
        </p:nvSpPr>
        <p:spPr>
          <a:xfrm>
            <a:off x="5982216" y="4748114"/>
            <a:ext cx="2367333"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$500,000</a:t>
            </a:r>
          </a:p>
        </p:txBody>
      </p:sp>
      <p:sp>
        <p:nvSpPr>
          <p:cNvPr id="10" name="TextBox 10"/>
          <p:cNvSpPr txBox="1"/>
          <p:nvPr/>
        </p:nvSpPr>
        <p:spPr>
          <a:xfrm>
            <a:off x="1300260" y="6040068"/>
            <a:ext cx="2733398"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Age Range</a:t>
            </a:r>
          </a:p>
        </p:txBody>
      </p:sp>
      <p:sp>
        <p:nvSpPr>
          <p:cNvPr id="11" name="TextBox 11"/>
          <p:cNvSpPr txBox="1"/>
          <p:nvPr/>
        </p:nvSpPr>
        <p:spPr>
          <a:xfrm>
            <a:off x="6333981" y="6040068"/>
            <a:ext cx="2015568"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62 to 95</a:t>
            </a:r>
          </a:p>
        </p:txBody>
      </p:sp>
      <p:sp>
        <p:nvSpPr>
          <p:cNvPr id="12" name="TextBox 12"/>
          <p:cNvSpPr txBox="1"/>
          <p:nvPr/>
        </p:nvSpPr>
        <p:spPr>
          <a:xfrm>
            <a:off x="1304116" y="7329596"/>
            <a:ext cx="2236101" cy="535794"/>
          </a:xfrm>
          <a:prstGeom prst="rect">
            <a:avLst/>
          </a:prstGeom>
        </p:spPr>
        <p:txBody>
          <a:bodyPr lIns="0" tIns="0" rIns="0" bIns="0" rtlCol="0" anchor="t">
            <a:spAutoFit/>
          </a:bodyPr>
          <a:lstStyle/>
          <a:p>
            <a:pPr>
              <a:lnSpc>
                <a:spcPts val="4015"/>
              </a:lnSpc>
              <a:spcBef>
                <a:spcPct val="0"/>
              </a:spcBef>
            </a:pPr>
            <a:r>
              <a:rPr lang="en-US" sz="4015">
                <a:solidFill>
                  <a:srgbClr val="404040"/>
                </a:solidFill>
                <a:latin typeface="Public Sans"/>
              </a:rPr>
              <a:t>Tax Rate</a:t>
            </a:r>
          </a:p>
        </p:txBody>
      </p:sp>
      <p:sp>
        <p:nvSpPr>
          <p:cNvPr id="13" name="TextBox 13"/>
          <p:cNvSpPr txBox="1"/>
          <p:nvPr/>
        </p:nvSpPr>
        <p:spPr>
          <a:xfrm>
            <a:off x="5540853" y="7329596"/>
            <a:ext cx="2808696" cy="530624"/>
          </a:xfrm>
          <a:prstGeom prst="rect">
            <a:avLst/>
          </a:prstGeom>
        </p:spPr>
        <p:txBody>
          <a:bodyPr lIns="0" tIns="0" rIns="0" bIns="0" rtlCol="0" anchor="t">
            <a:spAutoFit/>
          </a:bodyPr>
          <a:lstStyle/>
          <a:p>
            <a:pPr algn="r">
              <a:lnSpc>
                <a:spcPts val="4015"/>
              </a:lnSpc>
              <a:spcBef>
                <a:spcPct val="0"/>
              </a:spcBef>
            </a:pPr>
            <a:r>
              <a:rPr lang="en-US" sz="4015">
                <a:solidFill>
                  <a:srgbClr val="404040"/>
                </a:solidFill>
                <a:latin typeface="Public Sans"/>
              </a:rPr>
              <a:t>20% &amp; 24%</a:t>
            </a:r>
          </a:p>
        </p:txBody>
      </p:sp>
      <p:sp>
        <p:nvSpPr>
          <p:cNvPr id="14" name="TextBox 14"/>
          <p:cNvSpPr txBox="1"/>
          <p:nvPr/>
        </p:nvSpPr>
        <p:spPr>
          <a:xfrm>
            <a:off x="1304116" y="8612641"/>
            <a:ext cx="2940220" cy="535794"/>
          </a:xfrm>
          <a:prstGeom prst="rect">
            <a:avLst/>
          </a:prstGeom>
        </p:spPr>
        <p:txBody>
          <a:bodyPr lIns="0" tIns="0" rIns="0" bIns="0" rtlCol="0" anchor="t">
            <a:spAutoFit/>
          </a:bodyPr>
          <a:lstStyle/>
          <a:p>
            <a:pPr>
              <a:lnSpc>
                <a:spcPts val="4015"/>
              </a:lnSpc>
              <a:spcBef>
                <a:spcPct val="0"/>
              </a:spcBef>
            </a:pPr>
            <a:r>
              <a:rPr lang="en-US" sz="4015">
                <a:solidFill>
                  <a:srgbClr val="CB521C"/>
                </a:solidFill>
                <a:latin typeface="Public Sans Bold"/>
              </a:rPr>
              <a:t>Tax Bill</a:t>
            </a:r>
          </a:p>
        </p:txBody>
      </p:sp>
      <p:sp>
        <p:nvSpPr>
          <p:cNvPr id="15" name="TextBox 15"/>
          <p:cNvSpPr txBox="1"/>
          <p:nvPr/>
        </p:nvSpPr>
        <p:spPr>
          <a:xfrm>
            <a:off x="5830497" y="8612641"/>
            <a:ext cx="2519052" cy="535794"/>
          </a:xfrm>
          <a:prstGeom prst="rect">
            <a:avLst/>
          </a:prstGeom>
        </p:spPr>
        <p:txBody>
          <a:bodyPr lIns="0" tIns="0" rIns="0" bIns="0" rtlCol="0" anchor="t">
            <a:spAutoFit/>
          </a:bodyPr>
          <a:lstStyle/>
          <a:p>
            <a:pPr algn="ctr">
              <a:lnSpc>
                <a:spcPts val="4015"/>
              </a:lnSpc>
              <a:spcBef>
                <a:spcPct val="0"/>
              </a:spcBef>
            </a:pPr>
            <a:r>
              <a:rPr lang="en-US" sz="4015">
                <a:solidFill>
                  <a:srgbClr val="CB521C"/>
                </a:solidFill>
                <a:latin typeface="Public Sans Bold"/>
              </a:rPr>
              <a:t>$758,007</a:t>
            </a:r>
          </a:p>
        </p:txBody>
      </p:sp>
      <p:sp>
        <p:nvSpPr>
          <p:cNvPr id="16" name="TextBox 16"/>
          <p:cNvSpPr txBox="1"/>
          <p:nvPr/>
        </p:nvSpPr>
        <p:spPr>
          <a:xfrm>
            <a:off x="5923342" y="914400"/>
            <a:ext cx="6441316" cy="1035686"/>
          </a:xfrm>
          <a:prstGeom prst="rect">
            <a:avLst/>
          </a:prstGeom>
        </p:spPr>
        <p:txBody>
          <a:bodyPr lIns="0" tIns="0" rIns="0" bIns="0" rtlCol="0" anchor="t">
            <a:spAutoFit/>
          </a:bodyPr>
          <a:lstStyle/>
          <a:p>
            <a:pPr algn="ctr">
              <a:lnSpc>
                <a:spcPts val="8539"/>
              </a:lnSpc>
            </a:pPr>
            <a:r>
              <a:rPr lang="en-US" sz="6099">
                <a:solidFill>
                  <a:srgbClr val="30B3E7"/>
                </a:solidFill>
                <a:latin typeface="Canva Sans Bold"/>
              </a:rPr>
              <a:t>Tax Scorecard</a:t>
            </a:r>
          </a:p>
        </p:txBody>
      </p:sp>
      <p:grpSp>
        <p:nvGrpSpPr>
          <p:cNvPr id="17" name="Group 17"/>
          <p:cNvGrpSpPr/>
          <p:nvPr/>
        </p:nvGrpSpPr>
        <p:grpSpPr>
          <a:xfrm>
            <a:off x="9843389" y="2537056"/>
            <a:ext cx="7415911" cy="6942962"/>
            <a:chOff x="0" y="0"/>
            <a:chExt cx="3106275" cy="2908173"/>
          </a:xfrm>
        </p:grpSpPr>
        <p:sp>
          <p:nvSpPr>
            <p:cNvPr id="18" name="Freeform 18"/>
            <p:cNvSpPr/>
            <p:nvPr/>
          </p:nvSpPr>
          <p:spPr>
            <a:xfrm>
              <a:off x="0" y="0"/>
              <a:ext cx="3106276" cy="2908173"/>
            </a:xfrm>
            <a:custGeom>
              <a:avLst/>
              <a:gdLst/>
              <a:ahLst/>
              <a:cxnLst/>
              <a:rect l="l" t="t" r="r" b="b"/>
              <a:pathLst>
                <a:path w="3106276" h="2908173">
                  <a:moveTo>
                    <a:pt x="2981815" y="2908172"/>
                  </a:moveTo>
                  <a:lnTo>
                    <a:pt x="124460" y="2908172"/>
                  </a:lnTo>
                  <a:cubicBezTo>
                    <a:pt x="55880" y="2908172"/>
                    <a:pt x="0" y="2852293"/>
                    <a:pt x="0" y="2783712"/>
                  </a:cubicBezTo>
                  <a:lnTo>
                    <a:pt x="0" y="124460"/>
                  </a:lnTo>
                  <a:cubicBezTo>
                    <a:pt x="0" y="55880"/>
                    <a:pt x="55880" y="0"/>
                    <a:pt x="124460" y="0"/>
                  </a:cubicBezTo>
                  <a:lnTo>
                    <a:pt x="2981815" y="0"/>
                  </a:lnTo>
                  <a:cubicBezTo>
                    <a:pt x="3050395" y="0"/>
                    <a:pt x="3106276" y="55880"/>
                    <a:pt x="3106276" y="124460"/>
                  </a:cubicBezTo>
                  <a:lnTo>
                    <a:pt x="3106276" y="2783713"/>
                  </a:lnTo>
                  <a:cubicBezTo>
                    <a:pt x="3106276" y="2852293"/>
                    <a:pt x="3050395" y="2908173"/>
                    <a:pt x="2981815" y="2908173"/>
                  </a:cubicBezTo>
                  <a:close/>
                </a:path>
              </a:pathLst>
            </a:custGeom>
            <a:solidFill>
              <a:srgbClr val="30B3E7"/>
            </a:solidFill>
          </p:spPr>
          <p:txBody>
            <a:bodyPr/>
            <a:lstStyle/>
            <a:p>
              <a:endParaRPr lang="en-US"/>
            </a:p>
          </p:txBody>
        </p:sp>
      </p:grpSp>
      <p:grpSp>
        <p:nvGrpSpPr>
          <p:cNvPr id="19" name="Group 19"/>
          <p:cNvGrpSpPr/>
          <p:nvPr/>
        </p:nvGrpSpPr>
        <p:grpSpPr>
          <a:xfrm>
            <a:off x="9641103" y="2877533"/>
            <a:ext cx="7311319" cy="1523217"/>
            <a:chOff x="0" y="0"/>
            <a:chExt cx="13051321" cy="2719070"/>
          </a:xfrm>
        </p:grpSpPr>
        <p:sp>
          <p:nvSpPr>
            <p:cNvPr id="20" name="Freeform 20"/>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BFC5D1"/>
            </a:solidFill>
          </p:spPr>
          <p:txBody>
            <a:bodyPr/>
            <a:lstStyle/>
            <a:p>
              <a:endParaRPr lang="en-US"/>
            </a:p>
          </p:txBody>
        </p:sp>
        <p:sp>
          <p:nvSpPr>
            <p:cNvPr id="21" name="Freeform 21"/>
            <p:cNvSpPr/>
            <p:nvPr/>
          </p:nvSpPr>
          <p:spPr>
            <a:xfrm>
              <a:off x="0" y="450850"/>
              <a:ext cx="13051321" cy="2269490"/>
            </a:xfrm>
            <a:custGeom>
              <a:avLst/>
              <a:gdLst/>
              <a:ahLst/>
              <a:cxnLst/>
              <a:rect l="l" t="t" r="r" b="b"/>
              <a:pathLst>
                <a:path w="13051321" h="2269490">
                  <a:moveTo>
                    <a:pt x="12462041" y="0"/>
                  </a:moveTo>
                  <a:lnTo>
                    <a:pt x="0" y="0"/>
                  </a:lnTo>
                  <a:lnTo>
                    <a:pt x="0" y="2269490"/>
                  </a:lnTo>
                  <a:lnTo>
                    <a:pt x="12462041" y="2269490"/>
                  </a:lnTo>
                  <a:lnTo>
                    <a:pt x="12462041" y="2268220"/>
                  </a:lnTo>
                  <a:lnTo>
                    <a:pt x="13051321" y="1134110"/>
                  </a:lnTo>
                  <a:close/>
                </a:path>
              </a:pathLst>
            </a:custGeom>
            <a:solidFill>
              <a:srgbClr val="3A6FB7"/>
            </a:solidFill>
          </p:spPr>
          <p:txBody>
            <a:bodyPr/>
            <a:lstStyle/>
            <a:p>
              <a:endParaRPr lang="en-US"/>
            </a:p>
          </p:txBody>
        </p:sp>
      </p:grpSp>
      <p:sp>
        <p:nvSpPr>
          <p:cNvPr id="22" name="TextBox 22"/>
          <p:cNvSpPr txBox="1"/>
          <p:nvPr/>
        </p:nvSpPr>
        <p:spPr>
          <a:xfrm>
            <a:off x="9916161" y="8604832"/>
            <a:ext cx="2936393" cy="530733"/>
          </a:xfrm>
          <a:prstGeom prst="rect">
            <a:avLst/>
          </a:prstGeom>
        </p:spPr>
        <p:txBody>
          <a:bodyPr lIns="0" tIns="0" rIns="0" bIns="0" rtlCol="0" anchor="t">
            <a:spAutoFit/>
          </a:bodyPr>
          <a:lstStyle/>
          <a:p>
            <a:pPr>
              <a:lnSpc>
                <a:spcPts val="4020"/>
              </a:lnSpc>
              <a:spcBef>
                <a:spcPct val="0"/>
              </a:spcBef>
            </a:pPr>
            <a:r>
              <a:rPr lang="en-US" sz="4020">
                <a:solidFill>
                  <a:srgbClr val="99FE02"/>
                </a:solidFill>
                <a:latin typeface="Public Sans Bold"/>
              </a:rPr>
              <a:t>Tax Bill</a:t>
            </a:r>
          </a:p>
        </p:txBody>
      </p:sp>
      <p:sp>
        <p:nvSpPr>
          <p:cNvPr id="23" name="TextBox 23"/>
          <p:cNvSpPr txBox="1"/>
          <p:nvPr/>
        </p:nvSpPr>
        <p:spPr>
          <a:xfrm>
            <a:off x="9877079" y="3459982"/>
            <a:ext cx="7075343" cy="579234"/>
          </a:xfrm>
          <a:prstGeom prst="rect">
            <a:avLst/>
          </a:prstGeom>
        </p:spPr>
        <p:txBody>
          <a:bodyPr lIns="0" tIns="0" rIns="0" bIns="0" rtlCol="0" anchor="t">
            <a:spAutoFit/>
          </a:bodyPr>
          <a:lstStyle/>
          <a:p>
            <a:pPr>
              <a:lnSpc>
                <a:spcPts val="4456"/>
              </a:lnSpc>
              <a:spcBef>
                <a:spcPct val="0"/>
              </a:spcBef>
            </a:pPr>
            <a:r>
              <a:rPr lang="en-US" sz="4456">
                <a:solidFill>
                  <a:srgbClr val="FFFFFF"/>
                </a:solidFill>
                <a:latin typeface="Public Sans Bold"/>
              </a:rPr>
              <a:t>Roth IRA Tax Bill</a:t>
            </a:r>
          </a:p>
        </p:txBody>
      </p:sp>
      <p:sp>
        <p:nvSpPr>
          <p:cNvPr id="24" name="TextBox 24"/>
          <p:cNvSpPr txBox="1"/>
          <p:nvPr/>
        </p:nvSpPr>
        <p:spPr>
          <a:xfrm>
            <a:off x="9912310" y="4745335"/>
            <a:ext cx="4344516" cy="530733"/>
          </a:xfrm>
          <a:prstGeom prst="rect">
            <a:avLst/>
          </a:prstGeom>
        </p:spPr>
        <p:txBody>
          <a:bodyPr lIns="0" tIns="0" rIns="0" bIns="0" rtlCol="0" anchor="t">
            <a:spAutoFit/>
          </a:bodyPr>
          <a:lstStyle/>
          <a:p>
            <a:pPr>
              <a:lnSpc>
                <a:spcPts val="4020"/>
              </a:lnSpc>
              <a:spcBef>
                <a:spcPct val="0"/>
              </a:spcBef>
            </a:pPr>
            <a:r>
              <a:rPr lang="en-US" sz="4020">
                <a:solidFill>
                  <a:srgbClr val="FFFFFF"/>
                </a:solidFill>
                <a:latin typeface="Public Sans"/>
              </a:rPr>
              <a:t>Conversion Period</a:t>
            </a:r>
          </a:p>
        </p:txBody>
      </p:sp>
      <p:sp>
        <p:nvSpPr>
          <p:cNvPr id="25" name="TextBox 25"/>
          <p:cNvSpPr txBox="1"/>
          <p:nvPr/>
        </p:nvSpPr>
        <p:spPr>
          <a:xfrm>
            <a:off x="14588171" y="4745335"/>
            <a:ext cx="2364251" cy="530733"/>
          </a:xfrm>
          <a:prstGeom prst="rect">
            <a:avLst/>
          </a:prstGeom>
        </p:spPr>
        <p:txBody>
          <a:bodyPr lIns="0" tIns="0" rIns="0" bIns="0" rtlCol="0" anchor="t">
            <a:spAutoFit/>
          </a:bodyPr>
          <a:lstStyle/>
          <a:p>
            <a:pPr algn="r">
              <a:lnSpc>
                <a:spcPts val="4020"/>
              </a:lnSpc>
              <a:spcBef>
                <a:spcPct val="0"/>
              </a:spcBef>
            </a:pPr>
            <a:r>
              <a:rPr lang="en-US" sz="4020">
                <a:solidFill>
                  <a:srgbClr val="FFFFFF"/>
                </a:solidFill>
                <a:latin typeface="Public Sans"/>
              </a:rPr>
              <a:t>5 Years</a:t>
            </a:r>
          </a:p>
        </p:txBody>
      </p:sp>
      <p:sp>
        <p:nvSpPr>
          <p:cNvPr id="26" name="TextBox 26"/>
          <p:cNvSpPr txBox="1"/>
          <p:nvPr/>
        </p:nvSpPr>
        <p:spPr>
          <a:xfrm>
            <a:off x="9912310" y="6035607"/>
            <a:ext cx="2729840" cy="530733"/>
          </a:xfrm>
          <a:prstGeom prst="rect">
            <a:avLst/>
          </a:prstGeom>
        </p:spPr>
        <p:txBody>
          <a:bodyPr lIns="0" tIns="0" rIns="0" bIns="0" rtlCol="0" anchor="t">
            <a:spAutoFit/>
          </a:bodyPr>
          <a:lstStyle/>
          <a:p>
            <a:pPr>
              <a:lnSpc>
                <a:spcPts val="4020"/>
              </a:lnSpc>
              <a:spcBef>
                <a:spcPct val="0"/>
              </a:spcBef>
            </a:pPr>
            <a:r>
              <a:rPr lang="en-US" sz="4020">
                <a:solidFill>
                  <a:srgbClr val="FFFFFF"/>
                </a:solidFill>
                <a:latin typeface="Public Sans"/>
              </a:rPr>
              <a:t>Age Range</a:t>
            </a:r>
          </a:p>
        </p:txBody>
      </p:sp>
      <p:sp>
        <p:nvSpPr>
          <p:cNvPr id="27" name="TextBox 27"/>
          <p:cNvSpPr txBox="1"/>
          <p:nvPr/>
        </p:nvSpPr>
        <p:spPr>
          <a:xfrm>
            <a:off x="14939478" y="6035607"/>
            <a:ext cx="2012944" cy="530733"/>
          </a:xfrm>
          <a:prstGeom prst="rect">
            <a:avLst/>
          </a:prstGeom>
        </p:spPr>
        <p:txBody>
          <a:bodyPr lIns="0" tIns="0" rIns="0" bIns="0" rtlCol="0" anchor="t">
            <a:spAutoFit/>
          </a:bodyPr>
          <a:lstStyle/>
          <a:p>
            <a:pPr>
              <a:lnSpc>
                <a:spcPts val="4020"/>
              </a:lnSpc>
              <a:spcBef>
                <a:spcPct val="0"/>
              </a:spcBef>
            </a:pPr>
            <a:r>
              <a:rPr lang="en-US" sz="4020">
                <a:solidFill>
                  <a:srgbClr val="FFFFFF"/>
                </a:solidFill>
                <a:latin typeface="Public Sans"/>
              </a:rPr>
              <a:t>62 to 95</a:t>
            </a:r>
          </a:p>
        </p:txBody>
      </p:sp>
      <p:sp>
        <p:nvSpPr>
          <p:cNvPr id="28" name="TextBox 28"/>
          <p:cNvSpPr txBox="1"/>
          <p:nvPr/>
        </p:nvSpPr>
        <p:spPr>
          <a:xfrm>
            <a:off x="9916161" y="7323457"/>
            <a:ext cx="2233191" cy="530733"/>
          </a:xfrm>
          <a:prstGeom prst="rect">
            <a:avLst/>
          </a:prstGeom>
        </p:spPr>
        <p:txBody>
          <a:bodyPr lIns="0" tIns="0" rIns="0" bIns="0" rtlCol="0" anchor="t">
            <a:spAutoFit/>
          </a:bodyPr>
          <a:lstStyle/>
          <a:p>
            <a:pPr>
              <a:lnSpc>
                <a:spcPts val="4020"/>
              </a:lnSpc>
              <a:spcBef>
                <a:spcPct val="0"/>
              </a:spcBef>
            </a:pPr>
            <a:r>
              <a:rPr lang="en-US" sz="4020">
                <a:solidFill>
                  <a:srgbClr val="FFFFFF"/>
                </a:solidFill>
                <a:latin typeface="Public Sans"/>
              </a:rPr>
              <a:t>Tax Rate</a:t>
            </a:r>
          </a:p>
        </p:txBody>
      </p:sp>
      <p:sp>
        <p:nvSpPr>
          <p:cNvPr id="29" name="TextBox 29"/>
          <p:cNvSpPr txBox="1"/>
          <p:nvPr/>
        </p:nvSpPr>
        <p:spPr>
          <a:xfrm>
            <a:off x="14149601" y="7323457"/>
            <a:ext cx="2802821" cy="530733"/>
          </a:xfrm>
          <a:prstGeom prst="rect">
            <a:avLst/>
          </a:prstGeom>
        </p:spPr>
        <p:txBody>
          <a:bodyPr lIns="0" tIns="0" rIns="0" bIns="0" rtlCol="0" anchor="t">
            <a:spAutoFit/>
          </a:bodyPr>
          <a:lstStyle/>
          <a:p>
            <a:pPr algn="r">
              <a:lnSpc>
                <a:spcPts val="4020"/>
              </a:lnSpc>
              <a:spcBef>
                <a:spcPct val="0"/>
              </a:spcBef>
            </a:pPr>
            <a:r>
              <a:rPr lang="en-US" sz="4020">
                <a:solidFill>
                  <a:srgbClr val="FFFFFF"/>
                </a:solidFill>
                <a:latin typeface="Public Sans"/>
              </a:rPr>
              <a:t>20% &amp; 24%</a:t>
            </a:r>
          </a:p>
        </p:txBody>
      </p:sp>
      <p:sp>
        <p:nvSpPr>
          <p:cNvPr id="30" name="TextBox 30"/>
          <p:cNvSpPr txBox="1"/>
          <p:nvPr/>
        </p:nvSpPr>
        <p:spPr>
          <a:xfrm>
            <a:off x="14436649" y="8604832"/>
            <a:ext cx="2515773" cy="530733"/>
          </a:xfrm>
          <a:prstGeom prst="rect">
            <a:avLst/>
          </a:prstGeom>
        </p:spPr>
        <p:txBody>
          <a:bodyPr lIns="0" tIns="0" rIns="0" bIns="0" rtlCol="0" anchor="t">
            <a:spAutoFit/>
          </a:bodyPr>
          <a:lstStyle/>
          <a:p>
            <a:pPr algn="r">
              <a:lnSpc>
                <a:spcPts val="4020"/>
              </a:lnSpc>
              <a:spcBef>
                <a:spcPct val="0"/>
              </a:spcBef>
            </a:pPr>
            <a:r>
              <a:rPr lang="en-US" sz="4020">
                <a:solidFill>
                  <a:srgbClr val="99FE02"/>
                </a:solidFill>
                <a:latin typeface="Public Sans Bold"/>
              </a:rPr>
              <a:t>$125,246</a:t>
            </a:r>
          </a:p>
        </p:txBody>
      </p:sp>
      <p:sp>
        <p:nvSpPr>
          <p:cNvPr id="31" name="TextBox 31"/>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949622" y="5965217"/>
            <a:ext cx="6388756" cy="4048874"/>
          </a:xfrm>
          <a:custGeom>
            <a:avLst/>
            <a:gdLst/>
            <a:ahLst/>
            <a:cxnLst/>
            <a:rect l="l" t="t" r="r" b="b"/>
            <a:pathLst>
              <a:path w="6388756" h="4048874">
                <a:moveTo>
                  <a:pt x="0" y="0"/>
                </a:moveTo>
                <a:lnTo>
                  <a:pt x="6388756" y="0"/>
                </a:lnTo>
                <a:lnTo>
                  <a:pt x="6388756" y="4048875"/>
                </a:lnTo>
                <a:lnTo>
                  <a:pt x="0" y="4048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4787506" y="453707"/>
            <a:ext cx="8712988" cy="1035686"/>
          </a:xfrm>
          <a:prstGeom prst="rect">
            <a:avLst/>
          </a:prstGeom>
        </p:spPr>
        <p:txBody>
          <a:bodyPr lIns="0" tIns="0" rIns="0" bIns="0" rtlCol="0" anchor="t">
            <a:spAutoFit/>
          </a:bodyPr>
          <a:lstStyle/>
          <a:p>
            <a:pPr algn="ctr">
              <a:lnSpc>
                <a:spcPts val="8539"/>
              </a:lnSpc>
            </a:pPr>
            <a:r>
              <a:rPr lang="en-US" sz="6099">
                <a:solidFill>
                  <a:srgbClr val="FFFFFF"/>
                </a:solidFill>
                <a:latin typeface="Canva Sans Bold"/>
              </a:rPr>
              <a:t>Two Roads Diverged...</a:t>
            </a:r>
          </a:p>
        </p:txBody>
      </p:sp>
      <p:sp>
        <p:nvSpPr>
          <p:cNvPr id="4" name="TextBox 4"/>
          <p:cNvSpPr txBox="1"/>
          <p:nvPr/>
        </p:nvSpPr>
        <p:spPr>
          <a:xfrm>
            <a:off x="1602661" y="6700097"/>
            <a:ext cx="3497134" cy="751840"/>
          </a:xfrm>
          <a:prstGeom prst="rect">
            <a:avLst/>
          </a:prstGeom>
        </p:spPr>
        <p:txBody>
          <a:bodyPr lIns="0" tIns="0" rIns="0" bIns="0" rtlCol="0" anchor="t">
            <a:spAutoFit/>
          </a:bodyPr>
          <a:lstStyle/>
          <a:p>
            <a:pPr algn="ctr">
              <a:lnSpc>
                <a:spcPts val="5600"/>
              </a:lnSpc>
              <a:spcBef>
                <a:spcPct val="0"/>
              </a:spcBef>
            </a:pPr>
            <a:r>
              <a:rPr lang="en-US" sz="5600">
                <a:solidFill>
                  <a:srgbClr val="CB521C"/>
                </a:solidFill>
                <a:latin typeface="Public Sans Bold"/>
              </a:rPr>
              <a:t>$758,007</a:t>
            </a:r>
          </a:p>
        </p:txBody>
      </p:sp>
      <p:sp>
        <p:nvSpPr>
          <p:cNvPr id="5" name="TextBox 5"/>
          <p:cNvSpPr txBox="1"/>
          <p:nvPr/>
        </p:nvSpPr>
        <p:spPr>
          <a:xfrm>
            <a:off x="13186103" y="6700097"/>
            <a:ext cx="3430752" cy="751840"/>
          </a:xfrm>
          <a:prstGeom prst="rect">
            <a:avLst/>
          </a:prstGeom>
        </p:spPr>
        <p:txBody>
          <a:bodyPr lIns="0" tIns="0" rIns="0" bIns="0" rtlCol="0" anchor="t">
            <a:spAutoFit/>
          </a:bodyPr>
          <a:lstStyle/>
          <a:p>
            <a:pPr algn="r">
              <a:lnSpc>
                <a:spcPts val="5600"/>
              </a:lnSpc>
              <a:spcBef>
                <a:spcPct val="0"/>
              </a:spcBef>
            </a:pPr>
            <a:r>
              <a:rPr lang="en-US" sz="5600">
                <a:solidFill>
                  <a:srgbClr val="99FE02"/>
                </a:solidFill>
                <a:latin typeface="Public Sans Bold"/>
              </a:rPr>
              <a:t>$125,246</a:t>
            </a:r>
          </a:p>
        </p:txBody>
      </p:sp>
      <p:sp>
        <p:nvSpPr>
          <p:cNvPr id="6" name="TextBox 6"/>
          <p:cNvSpPr txBox="1"/>
          <p:nvPr/>
        </p:nvSpPr>
        <p:spPr>
          <a:xfrm>
            <a:off x="591923" y="5029200"/>
            <a:ext cx="5518610" cy="1035686"/>
          </a:xfrm>
          <a:prstGeom prst="rect">
            <a:avLst/>
          </a:prstGeom>
        </p:spPr>
        <p:txBody>
          <a:bodyPr lIns="0" tIns="0" rIns="0" bIns="0" rtlCol="0" anchor="t">
            <a:spAutoFit/>
          </a:bodyPr>
          <a:lstStyle/>
          <a:p>
            <a:pPr algn="ctr">
              <a:lnSpc>
                <a:spcPts val="8539"/>
              </a:lnSpc>
            </a:pPr>
            <a:r>
              <a:rPr lang="en-US" sz="6099">
                <a:solidFill>
                  <a:srgbClr val="FFFFFF"/>
                </a:solidFill>
                <a:latin typeface="Canva Sans Bold"/>
              </a:rPr>
              <a:t>IRA Tax Bill</a:t>
            </a:r>
          </a:p>
        </p:txBody>
      </p:sp>
      <p:sp>
        <p:nvSpPr>
          <p:cNvPr id="7" name="TextBox 7"/>
          <p:cNvSpPr txBox="1"/>
          <p:nvPr/>
        </p:nvSpPr>
        <p:spPr>
          <a:xfrm>
            <a:off x="12142174" y="5029200"/>
            <a:ext cx="5518610" cy="1035686"/>
          </a:xfrm>
          <a:prstGeom prst="rect">
            <a:avLst/>
          </a:prstGeom>
        </p:spPr>
        <p:txBody>
          <a:bodyPr lIns="0" tIns="0" rIns="0" bIns="0" rtlCol="0" anchor="t">
            <a:spAutoFit/>
          </a:bodyPr>
          <a:lstStyle/>
          <a:p>
            <a:pPr algn="ctr">
              <a:lnSpc>
                <a:spcPts val="8539"/>
              </a:lnSpc>
            </a:pPr>
            <a:r>
              <a:rPr lang="en-US" sz="6099">
                <a:solidFill>
                  <a:srgbClr val="FFFFFF"/>
                </a:solidFill>
                <a:latin typeface="Canva Sans Bold"/>
              </a:rPr>
              <a:t>Roth Tax Bill</a:t>
            </a:r>
          </a:p>
        </p:txBody>
      </p:sp>
      <p:sp>
        <p:nvSpPr>
          <p:cNvPr id="8" name="TextBox 8"/>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949622" y="5965217"/>
            <a:ext cx="6388756" cy="4048874"/>
          </a:xfrm>
          <a:custGeom>
            <a:avLst/>
            <a:gdLst/>
            <a:ahLst/>
            <a:cxnLst/>
            <a:rect l="l" t="t" r="r" b="b"/>
            <a:pathLst>
              <a:path w="6388756" h="4048874">
                <a:moveTo>
                  <a:pt x="0" y="0"/>
                </a:moveTo>
                <a:lnTo>
                  <a:pt x="6388756" y="0"/>
                </a:lnTo>
                <a:lnTo>
                  <a:pt x="6388756" y="4048875"/>
                </a:lnTo>
                <a:lnTo>
                  <a:pt x="0" y="4048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767097" y="3988273"/>
            <a:ext cx="2753807" cy="3348094"/>
          </a:xfrm>
          <a:custGeom>
            <a:avLst/>
            <a:gdLst/>
            <a:ahLst/>
            <a:cxnLst/>
            <a:rect l="l" t="t" r="r" b="b"/>
            <a:pathLst>
              <a:path w="2753807" h="3348094">
                <a:moveTo>
                  <a:pt x="0" y="0"/>
                </a:moveTo>
                <a:lnTo>
                  <a:pt x="2753806" y="0"/>
                </a:lnTo>
                <a:lnTo>
                  <a:pt x="2753806" y="3348094"/>
                </a:lnTo>
                <a:lnTo>
                  <a:pt x="0" y="33480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4787506" y="453707"/>
            <a:ext cx="8712988" cy="1035686"/>
          </a:xfrm>
          <a:prstGeom prst="rect">
            <a:avLst/>
          </a:prstGeom>
        </p:spPr>
        <p:txBody>
          <a:bodyPr lIns="0" tIns="0" rIns="0" bIns="0" rtlCol="0" anchor="t">
            <a:spAutoFit/>
          </a:bodyPr>
          <a:lstStyle/>
          <a:p>
            <a:pPr algn="ctr">
              <a:lnSpc>
                <a:spcPts val="8539"/>
              </a:lnSpc>
            </a:pPr>
            <a:r>
              <a:rPr lang="en-US" sz="6099">
                <a:solidFill>
                  <a:srgbClr val="FFFFFF"/>
                </a:solidFill>
                <a:latin typeface="Canva Sans Bold"/>
              </a:rPr>
              <a:t>Two Roads Diverged...</a:t>
            </a:r>
          </a:p>
        </p:txBody>
      </p:sp>
      <p:sp>
        <p:nvSpPr>
          <p:cNvPr id="5" name="TextBox 5"/>
          <p:cNvSpPr txBox="1"/>
          <p:nvPr/>
        </p:nvSpPr>
        <p:spPr>
          <a:xfrm>
            <a:off x="1602661" y="6700097"/>
            <a:ext cx="3497134" cy="751840"/>
          </a:xfrm>
          <a:prstGeom prst="rect">
            <a:avLst/>
          </a:prstGeom>
        </p:spPr>
        <p:txBody>
          <a:bodyPr lIns="0" tIns="0" rIns="0" bIns="0" rtlCol="0" anchor="t">
            <a:spAutoFit/>
          </a:bodyPr>
          <a:lstStyle/>
          <a:p>
            <a:pPr algn="ctr">
              <a:lnSpc>
                <a:spcPts val="5600"/>
              </a:lnSpc>
              <a:spcBef>
                <a:spcPct val="0"/>
              </a:spcBef>
            </a:pPr>
            <a:r>
              <a:rPr lang="en-US" sz="5600">
                <a:solidFill>
                  <a:srgbClr val="CB521C"/>
                </a:solidFill>
                <a:latin typeface="Public Sans Bold"/>
              </a:rPr>
              <a:t>$758,007</a:t>
            </a:r>
          </a:p>
        </p:txBody>
      </p:sp>
      <p:sp>
        <p:nvSpPr>
          <p:cNvPr id="6" name="TextBox 6"/>
          <p:cNvSpPr txBox="1"/>
          <p:nvPr/>
        </p:nvSpPr>
        <p:spPr>
          <a:xfrm>
            <a:off x="13186103" y="6700097"/>
            <a:ext cx="3430752" cy="751840"/>
          </a:xfrm>
          <a:prstGeom prst="rect">
            <a:avLst/>
          </a:prstGeom>
        </p:spPr>
        <p:txBody>
          <a:bodyPr lIns="0" tIns="0" rIns="0" bIns="0" rtlCol="0" anchor="t">
            <a:spAutoFit/>
          </a:bodyPr>
          <a:lstStyle/>
          <a:p>
            <a:pPr algn="r">
              <a:lnSpc>
                <a:spcPts val="5600"/>
              </a:lnSpc>
              <a:spcBef>
                <a:spcPct val="0"/>
              </a:spcBef>
            </a:pPr>
            <a:r>
              <a:rPr lang="en-US" sz="5600">
                <a:solidFill>
                  <a:srgbClr val="99FE02"/>
                </a:solidFill>
                <a:latin typeface="Public Sans Bold"/>
              </a:rPr>
              <a:t>$125,246</a:t>
            </a:r>
          </a:p>
        </p:txBody>
      </p:sp>
      <p:sp>
        <p:nvSpPr>
          <p:cNvPr id="7" name="TextBox 7"/>
          <p:cNvSpPr txBox="1"/>
          <p:nvPr/>
        </p:nvSpPr>
        <p:spPr>
          <a:xfrm>
            <a:off x="5739005" y="1826719"/>
            <a:ext cx="6809989" cy="1786128"/>
          </a:xfrm>
          <a:prstGeom prst="rect">
            <a:avLst/>
          </a:prstGeom>
        </p:spPr>
        <p:txBody>
          <a:bodyPr lIns="0" tIns="0" rIns="0" bIns="0" rtlCol="0" anchor="t">
            <a:spAutoFit/>
          </a:bodyPr>
          <a:lstStyle/>
          <a:p>
            <a:pPr algn="ctr">
              <a:lnSpc>
                <a:spcPts val="7056"/>
              </a:lnSpc>
            </a:pPr>
            <a:r>
              <a:rPr lang="en-US" sz="5600">
                <a:solidFill>
                  <a:srgbClr val="30CCE7"/>
                </a:solidFill>
                <a:latin typeface="Public Sans Bold"/>
              </a:rPr>
              <a:t>Tax Savings</a:t>
            </a:r>
          </a:p>
          <a:p>
            <a:pPr algn="ctr">
              <a:lnSpc>
                <a:spcPts val="7056"/>
              </a:lnSpc>
            </a:pPr>
            <a:r>
              <a:rPr lang="en-US" sz="5600">
                <a:solidFill>
                  <a:srgbClr val="30CCE7"/>
                </a:solidFill>
                <a:latin typeface="Public Sans Bold"/>
              </a:rPr>
              <a:t>$632,761</a:t>
            </a:r>
          </a:p>
        </p:txBody>
      </p:sp>
      <p:sp>
        <p:nvSpPr>
          <p:cNvPr id="8" name="TextBox 8"/>
          <p:cNvSpPr txBox="1"/>
          <p:nvPr/>
        </p:nvSpPr>
        <p:spPr>
          <a:xfrm>
            <a:off x="591923" y="5029200"/>
            <a:ext cx="5518610" cy="1035686"/>
          </a:xfrm>
          <a:prstGeom prst="rect">
            <a:avLst/>
          </a:prstGeom>
        </p:spPr>
        <p:txBody>
          <a:bodyPr lIns="0" tIns="0" rIns="0" bIns="0" rtlCol="0" anchor="t">
            <a:spAutoFit/>
          </a:bodyPr>
          <a:lstStyle/>
          <a:p>
            <a:pPr algn="ctr">
              <a:lnSpc>
                <a:spcPts val="8539"/>
              </a:lnSpc>
            </a:pPr>
            <a:r>
              <a:rPr lang="en-US" sz="6099">
                <a:solidFill>
                  <a:srgbClr val="FFFFFF"/>
                </a:solidFill>
                <a:latin typeface="Canva Sans Bold"/>
              </a:rPr>
              <a:t>IRA Tax Bill</a:t>
            </a:r>
          </a:p>
        </p:txBody>
      </p:sp>
      <p:sp>
        <p:nvSpPr>
          <p:cNvPr id="9" name="TextBox 9"/>
          <p:cNvSpPr txBox="1"/>
          <p:nvPr/>
        </p:nvSpPr>
        <p:spPr>
          <a:xfrm>
            <a:off x="12142174" y="5029200"/>
            <a:ext cx="5518610" cy="1035686"/>
          </a:xfrm>
          <a:prstGeom prst="rect">
            <a:avLst/>
          </a:prstGeom>
        </p:spPr>
        <p:txBody>
          <a:bodyPr lIns="0" tIns="0" rIns="0" bIns="0" rtlCol="0" anchor="t">
            <a:spAutoFit/>
          </a:bodyPr>
          <a:lstStyle/>
          <a:p>
            <a:pPr algn="ctr">
              <a:lnSpc>
                <a:spcPts val="8539"/>
              </a:lnSpc>
            </a:pPr>
            <a:r>
              <a:rPr lang="en-US" sz="6099">
                <a:solidFill>
                  <a:srgbClr val="FFFFFF"/>
                </a:solidFill>
                <a:latin typeface="Canva Sans Bold"/>
              </a:rPr>
              <a:t>Roth Tax Bill</a:t>
            </a:r>
          </a:p>
        </p:txBody>
      </p:sp>
      <p:sp>
        <p:nvSpPr>
          <p:cNvPr id="10" name="TextBox 10"/>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949622" y="5965217"/>
            <a:ext cx="6388756" cy="4048874"/>
          </a:xfrm>
          <a:custGeom>
            <a:avLst/>
            <a:gdLst/>
            <a:ahLst/>
            <a:cxnLst/>
            <a:rect l="l" t="t" r="r" b="b"/>
            <a:pathLst>
              <a:path w="6388756" h="4048874">
                <a:moveTo>
                  <a:pt x="0" y="0"/>
                </a:moveTo>
                <a:lnTo>
                  <a:pt x="6388756" y="0"/>
                </a:lnTo>
                <a:lnTo>
                  <a:pt x="6388756" y="4048875"/>
                </a:lnTo>
                <a:lnTo>
                  <a:pt x="0" y="4048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767097" y="3988273"/>
            <a:ext cx="2753807" cy="3348094"/>
          </a:xfrm>
          <a:custGeom>
            <a:avLst/>
            <a:gdLst/>
            <a:ahLst/>
            <a:cxnLst/>
            <a:rect l="l" t="t" r="r" b="b"/>
            <a:pathLst>
              <a:path w="2753807" h="3348094">
                <a:moveTo>
                  <a:pt x="0" y="0"/>
                </a:moveTo>
                <a:lnTo>
                  <a:pt x="2753806" y="0"/>
                </a:lnTo>
                <a:lnTo>
                  <a:pt x="2753806" y="3348094"/>
                </a:lnTo>
                <a:lnTo>
                  <a:pt x="0" y="33480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4787506" y="453707"/>
            <a:ext cx="8712988" cy="1035686"/>
          </a:xfrm>
          <a:prstGeom prst="rect">
            <a:avLst/>
          </a:prstGeom>
        </p:spPr>
        <p:txBody>
          <a:bodyPr lIns="0" tIns="0" rIns="0" bIns="0" rtlCol="0" anchor="t">
            <a:spAutoFit/>
          </a:bodyPr>
          <a:lstStyle/>
          <a:p>
            <a:pPr algn="ctr">
              <a:lnSpc>
                <a:spcPts val="8539"/>
              </a:lnSpc>
            </a:pPr>
            <a:r>
              <a:rPr lang="en-US" sz="6099">
                <a:solidFill>
                  <a:srgbClr val="FFFFFF"/>
                </a:solidFill>
                <a:latin typeface="Canva Sans Bold"/>
              </a:rPr>
              <a:t>Two Roads Diverged...</a:t>
            </a:r>
          </a:p>
        </p:txBody>
      </p:sp>
      <p:sp>
        <p:nvSpPr>
          <p:cNvPr id="5" name="TextBox 5"/>
          <p:cNvSpPr txBox="1"/>
          <p:nvPr/>
        </p:nvSpPr>
        <p:spPr>
          <a:xfrm>
            <a:off x="1602661" y="6700097"/>
            <a:ext cx="3497134" cy="751840"/>
          </a:xfrm>
          <a:prstGeom prst="rect">
            <a:avLst/>
          </a:prstGeom>
        </p:spPr>
        <p:txBody>
          <a:bodyPr lIns="0" tIns="0" rIns="0" bIns="0" rtlCol="0" anchor="t">
            <a:spAutoFit/>
          </a:bodyPr>
          <a:lstStyle/>
          <a:p>
            <a:pPr algn="ctr">
              <a:lnSpc>
                <a:spcPts val="5600"/>
              </a:lnSpc>
              <a:spcBef>
                <a:spcPct val="0"/>
              </a:spcBef>
            </a:pPr>
            <a:r>
              <a:rPr lang="en-US" sz="5600">
                <a:solidFill>
                  <a:srgbClr val="CB521C"/>
                </a:solidFill>
                <a:latin typeface="Public Sans Bold"/>
              </a:rPr>
              <a:t>$758,007</a:t>
            </a:r>
          </a:p>
        </p:txBody>
      </p:sp>
      <p:sp>
        <p:nvSpPr>
          <p:cNvPr id="6" name="TextBox 6"/>
          <p:cNvSpPr txBox="1"/>
          <p:nvPr/>
        </p:nvSpPr>
        <p:spPr>
          <a:xfrm>
            <a:off x="13186103" y="6700097"/>
            <a:ext cx="3430752" cy="751840"/>
          </a:xfrm>
          <a:prstGeom prst="rect">
            <a:avLst/>
          </a:prstGeom>
        </p:spPr>
        <p:txBody>
          <a:bodyPr lIns="0" tIns="0" rIns="0" bIns="0" rtlCol="0" anchor="t">
            <a:spAutoFit/>
          </a:bodyPr>
          <a:lstStyle/>
          <a:p>
            <a:pPr algn="r">
              <a:lnSpc>
                <a:spcPts val="5600"/>
              </a:lnSpc>
              <a:spcBef>
                <a:spcPct val="0"/>
              </a:spcBef>
            </a:pPr>
            <a:r>
              <a:rPr lang="en-US" sz="5600">
                <a:solidFill>
                  <a:srgbClr val="99FE02"/>
                </a:solidFill>
                <a:latin typeface="Public Sans Bold"/>
              </a:rPr>
              <a:t>$125,246</a:t>
            </a:r>
          </a:p>
        </p:txBody>
      </p:sp>
      <p:sp>
        <p:nvSpPr>
          <p:cNvPr id="7" name="TextBox 7"/>
          <p:cNvSpPr txBox="1"/>
          <p:nvPr/>
        </p:nvSpPr>
        <p:spPr>
          <a:xfrm>
            <a:off x="5739005" y="1826719"/>
            <a:ext cx="6809989" cy="1786128"/>
          </a:xfrm>
          <a:prstGeom prst="rect">
            <a:avLst/>
          </a:prstGeom>
        </p:spPr>
        <p:txBody>
          <a:bodyPr lIns="0" tIns="0" rIns="0" bIns="0" rtlCol="0" anchor="t">
            <a:spAutoFit/>
          </a:bodyPr>
          <a:lstStyle/>
          <a:p>
            <a:pPr algn="ctr">
              <a:lnSpc>
                <a:spcPts val="7056"/>
              </a:lnSpc>
            </a:pPr>
            <a:r>
              <a:rPr lang="en-US" sz="5600">
                <a:solidFill>
                  <a:srgbClr val="30CCE7"/>
                </a:solidFill>
                <a:latin typeface="Public Sans Bold"/>
              </a:rPr>
              <a:t>Tax Savings</a:t>
            </a:r>
          </a:p>
          <a:p>
            <a:pPr algn="ctr">
              <a:lnSpc>
                <a:spcPts val="7056"/>
              </a:lnSpc>
            </a:pPr>
            <a:r>
              <a:rPr lang="en-US" sz="5600">
                <a:solidFill>
                  <a:srgbClr val="30CCE7"/>
                </a:solidFill>
                <a:latin typeface="Public Sans Bold"/>
              </a:rPr>
              <a:t>$632,761</a:t>
            </a:r>
          </a:p>
        </p:txBody>
      </p:sp>
      <p:sp>
        <p:nvSpPr>
          <p:cNvPr id="8" name="TextBox 8"/>
          <p:cNvSpPr txBox="1"/>
          <p:nvPr/>
        </p:nvSpPr>
        <p:spPr>
          <a:xfrm>
            <a:off x="591923" y="5029200"/>
            <a:ext cx="5518610" cy="1035686"/>
          </a:xfrm>
          <a:prstGeom prst="rect">
            <a:avLst/>
          </a:prstGeom>
        </p:spPr>
        <p:txBody>
          <a:bodyPr lIns="0" tIns="0" rIns="0" bIns="0" rtlCol="0" anchor="t">
            <a:spAutoFit/>
          </a:bodyPr>
          <a:lstStyle/>
          <a:p>
            <a:pPr algn="ctr">
              <a:lnSpc>
                <a:spcPts val="8539"/>
              </a:lnSpc>
            </a:pPr>
            <a:r>
              <a:rPr lang="en-US" sz="6099">
                <a:solidFill>
                  <a:srgbClr val="FFFFFF"/>
                </a:solidFill>
                <a:latin typeface="Canva Sans Bold"/>
              </a:rPr>
              <a:t>IRA Tax Bill</a:t>
            </a:r>
          </a:p>
        </p:txBody>
      </p:sp>
      <p:sp>
        <p:nvSpPr>
          <p:cNvPr id="9" name="TextBox 9"/>
          <p:cNvSpPr txBox="1"/>
          <p:nvPr/>
        </p:nvSpPr>
        <p:spPr>
          <a:xfrm>
            <a:off x="12142174" y="5029200"/>
            <a:ext cx="5518610" cy="1035686"/>
          </a:xfrm>
          <a:prstGeom prst="rect">
            <a:avLst/>
          </a:prstGeom>
        </p:spPr>
        <p:txBody>
          <a:bodyPr lIns="0" tIns="0" rIns="0" bIns="0" rtlCol="0" anchor="t">
            <a:spAutoFit/>
          </a:bodyPr>
          <a:lstStyle/>
          <a:p>
            <a:pPr algn="ctr">
              <a:lnSpc>
                <a:spcPts val="8539"/>
              </a:lnSpc>
            </a:pPr>
            <a:r>
              <a:rPr lang="en-US" sz="6099">
                <a:solidFill>
                  <a:srgbClr val="FFFFFF"/>
                </a:solidFill>
                <a:latin typeface="Canva Sans Bold"/>
              </a:rPr>
              <a:t>Roth Tax Bill</a:t>
            </a:r>
          </a:p>
        </p:txBody>
      </p:sp>
      <p:grpSp>
        <p:nvGrpSpPr>
          <p:cNvPr id="10" name="Group 10"/>
          <p:cNvGrpSpPr/>
          <p:nvPr/>
        </p:nvGrpSpPr>
        <p:grpSpPr>
          <a:xfrm>
            <a:off x="0" y="0"/>
            <a:ext cx="18288000" cy="10287000"/>
            <a:chOff x="0" y="0"/>
            <a:chExt cx="4816593" cy="2709333"/>
          </a:xfrm>
        </p:grpSpPr>
        <p:sp>
          <p:nvSpPr>
            <p:cNvPr id="11" name="Freeform 1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89804"/>
              </a:srgbClr>
            </a:solidFill>
          </p:spPr>
          <p:txBody>
            <a:bodyPr/>
            <a:lstStyle/>
            <a:p>
              <a:endParaRPr lang="en-US"/>
            </a:p>
          </p:txBody>
        </p:sp>
        <p:sp>
          <p:nvSpPr>
            <p:cNvPr id="12" name="TextBox 12"/>
            <p:cNvSpPr txBox="1"/>
            <p:nvPr/>
          </p:nvSpPr>
          <p:spPr>
            <a:xfrm>
              <a:off x="0" y="-47625"/>
              <a:ext cx="4816593" cy="2756958"/>
            </a:xfrm>
            <a:prstGeom prst="rect">
              <a:avLst/>
            </a:prstGeom>
          </p:spPr>
          <p:txBody>
            <a:bodyPr lIns="50800" tIns="50800" rIns="50800" bIns="50800" rtlCol="0" anchor="ctr"/>
            <a:lstStyle/>
            <a:p>
              <a:pPr algn="ctr">
                <a:lnSpc>
                  <a:spcPts val="3640"/>
                </a:lnSpc>
              </a:pPr>
              <a:endParaRPr/>
            </a:p>
          </p:txBody>
        </p:sp>
      </p:grpSp>
      <p:grpSp>
        <p:nvGrpSpPr>
          <p:cNvPr id="13" name="Group 13"/>
          <p:cNvGrpSpPr/>
          <p:nvPr/>
        </p:nvGrpSpPr>
        <p:grpSpPr>
          <a:xfrm>
            <a:off x="0" y="3600450"/>
            <a:ext cx="15459189" cy="3086100"/>
            <a:chOff x="0" y="0"/>
            <a:chExt cx="4071556" cy="812800"/>
          </a:xfrm>
        </p:grpSpPr>
        <p:sp>
          <p:nvSpPr>
            <p:cNvPr id="14" name="Freeform 14"/>
            <p:cNvSpPr/>
            <p:nvPr/>
          </p:nvSpPr>
          <p:spPr>
            <a:xfrm>
              <a:off x="0" y="0"/>
              <a:ext cx="4071556" cy="812800"/>
            </a:xfrm>
            <a:custGeom>
              <a:avLst/>
              <a:gdLst/>
              <a:ahLst/>
              <a:cxnLst/>
              <a:rect l="l" t="t" r="r" b="b"/>
              <a:pathLst>
                <a:path w="4071556" h="812800">
                  <a:moveTo>
                    <a:pt x="0" y="0"/>
                  </a:moveTo>
                  <a:lnTo>
                    <a:pt x="4071556" y="0"/>
                  </a:lnTo>
                  <a:lnTo>
                    <a:pt x="4071556" y="812800"/>
                  </a:lnTo>
                  <a:lnTo>
                    <a:pt x="0" y="812800"/>
                  </a:lnTo>
                  <a:close/>
                </a:path>
              </a:pathLst>
            </a:custGeom>
            <a:solidFill>
              <a:srgbClr val="30B3E7">
                <a:alpha val="73725"/>
              </a:srgbClr>
            </a:solidFill>
          </p:spPr>
          <p:txBody>
            <a:bodyPr/>
            <a:lstStyle/>
            <a:p>
              <a:endParaRPr lang="en-US"/>
            </a:p>
          </p:txBody>
        </p:sp>
        <p:sp>
          <p:nvSpPr>
            <p:cNvPr id="15" name="TextBox 15"/>
            <p:cNvSpPr txBox="1"/>
            <p:nvPr/>
          </p:nvSpPr>
          <p:spPr>
            <a:xfrm>
              <a:off x="0" y="-47625"/>
              <a:ext cx="4071556" cy="860425"/>
            </a:xfrm>
            <a:prstGeom prst="rect">
              <a:avLst/>
            </a:prstGeom>
          </p:spPr>
          <p:txBody>
            <a:bodyPr lIns="50800" tIns="50800" rIns="50800" bIns="50800" rtlCol="0" anchor="ctr"/>
            <a:lstStyle/>
            <a:p>
              <a:pPr algn="ctr">
                <a:lnSpc>
                  <a:spcPts val="3640"/>
                </a:lnSpc>
              </a:pPr>
              <a:endParaRPr/>
            </a:p>
          </p:txBody>
        </p:sp>
      </p:grpSp>
      <p:sp>
        <p:nvSpPr>
          <p:cNvPr id="16" name="TextBox 16"/>
          <p:cNvSpPr txBox="1"/>
          <p:nvPr/>
        </p:nvSpPr>
        <p:spPr>
          <a:xfrm>
            <a:off x="591923" y="3965497"/>
            <a:ext cx="14678898" cy="1898651"/>
          </a:xfrm>
          <a:prstGeom prst="rect">
            <a:avLst/>
          </a:prstGeom>
        </p:spPr>
        <p:txBody>
          <a:bodyPr lIns="0" tIns="0" rIns="0" bIns="0" rtlCol="0" anchor="t">
            <a:spAutoFit/>
          </a:bodyPr>
          <a:lstStyle/>
          <a:p>
            <a:pPr>
              <a:lnSpc>
                <a:spcPts val="7699"/>
              </a:lnSpc>
              <a:spcBef>
                <a:spcPct val="0"/>
              </a:spcBef>
            </a:pPr>
            <a:r>
              <a:rPr lang="en-US" sz="5499" spc="214">
                <a:solidFill>
                  <a:srgbClr val="FFFFFF"/>
                </a:solidFill>
                <a:latin typeface="Canva Sans Bold"/>
              </a:rPr>
              <a:t>Simply put, taxes are the largest fee we have in retirement</a:t>
            </a:r>
          </a:p>
        </p:txBody>
      </p:sp>
      <p:sp>
        <p:nvSpPr>
          <p:cNvPr id="17" name="AutoShape 17"/>
          <p:cNvSpPr/>
          <p:nvPr/>
        </p:nvSpPr>
        <p:spPr>
          <a:xfrm>
            <a:off x="8966572" y="6557962"/>
            <a:ext cx="6492240" cy="0"/>
          </a:xfrm>
          <a:prstGeom prst="line">
            <a:avLst/>
          </a:prstGeom>
          <a:ln w="257175" cap="flat">
            <a:solidFill>
              <a:srgbClr val="FFFFFF"/>
            </a:solidFill>
            <a:prstDash val="solid"/>
            <a:headEnd type="none" w="sm" len="sm"/>
            <a:tailEnd type="none" w="sm" len="sm"/>
          </a:ln>
        </p:spPr>
        <p:txBody>
          <a:bodyPr/>
          <a:lstStyle/>
          <a:p>
            <a:endParaRPr lang="en-US"/>
          </a:p>
        </p:txBody>
      </p:sp>
      <p:sp>
        <p:nvSpPr>
          <p:cNvPr id="18" name="TextBox 18"/>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8065358" y="238125"/>
            <a:ext cx="7843293" cy="1581150"/>
          </a:xfrm>
          <a:prstGeom prst="rect">
            <a:avLst/>
          </a:prstGeom>
        </p:spPr>
        <p:txBody>
          <a:bodyPr lIns="0" tIns="0" rIns="0" bIns="0" rtlCol="0" anchor="t">
            <a:spAutoFit/>
          </a:bodyPr>
          <a:lstStyle/>
          <a:p>
            <a:pPr algn="just">
              <a:lnSpc>
                <a:spcPts val="6240"/>
              </a:lnSpc>
            </a:pPr>
            <a:r>
              <a:rPr lang="en-US" sz="5200">
                <a:solidFill>
                  <a:srgbClr val="DFE5EA"/>
                </a:solidFill>
                <a:latin typeface="Cy Grotesk Wide"/>
              </a:rPr>
              <a:t>Case Study</a:t>
            </a:r>
          </a:p>
          <a:p>
            <a:pPr marL="0" lvl="0" indent="0" algn="just">
              <a:lnSpc>
                <a:spcPts val="6240"/>
              </a:lnSpc>
              <a:spcBef>
                <a:spcPct val="0"/>
              </a:spcBef>
            </a:pPr>
            <a:r>
              <a:rPr lang="en-US" sz="5200">
                <a:solidFill>
                  <a:srgbClr val="30B3E7"/>
                </a:solidFill>
                <a:latin typeface="Canva Sans Bold"/>
              </a:rPr>
              <a:t>Ryan &amp; Jen</a:t>
            </a:r>
          </a:p>
        </p:txBody>
      </p:sp>
      <p:sp>
        <p:nvSpPr>
          <p:cNvPr id="3" name="AutoShape 3"/>
          <p:cNvSpPr/>
          <p:nvPr/>
        </p:nvSpPr>
        <p:spPr>
          <a:xfrm flipV="1">
            <a:off x="1028700" y="3070679"/>
            <a:ext cx="4340005" cy="1905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0" y="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30B3E7"/>
            </a:solidFill>
          </p:spPr>
          <p:txBody>
            <a:bodyPr/>
            <a:lstStyle/>
            <a:p>
              <a:endParaRPr lang="en-US"/>
            </a:p>
          </p:txBody>
        </p:sp>
        <p:sp>
          <p:nvSpPr>
            <p:cNvPr id="6" name="TextBox 6"/>
            <p:cNvSpPr txBox="1"/>
            <p:nvPr/>
          </p:nvSpPr>
          <p:spPr>
            <a:xfrm>
              <a:off x="0" y="-47625"/>
              <a:ext cx="812800" cy="2756958"/>
            </a:xfrm>
            <a:prstGeom prst="rect">
              <a:avLst/>
            </a:prstGeom>
          </p:spPr>
          <p:txBody>
            <a:bodyPr lIns="50800" tIns="50800" rIns="50800" bIns="50800" rtlCol="0" anchor="ctr"/>
            <a:lstStyle/>
            <a:p>
              <a:pPr algn="ctr">
                <a:lnSpc>
                  <a:spcPts val="3640"/>
                </a:lnSpc>
              </a:pPr>
              <a:endParaRPr/>
            </a:p>
          </p:txBody>
        </p:sp>
      </p:grpSp>
      <p:sp>
        <p:nvSpPr>
          <p:cNvPr id="7" name="Freeform 7"/>
          <p:cNvSpPr/>
          <p:nvPr/>
        </p:nvSpPr>
        <p:spPr>
          <a:xfrm>
            <a:off x="824282" y="0"/>
            <a:ext cx="6896398" cy="10287000"/>
          </a:xfrm>
          <a:custGeom>
            <a:avLst/>
            <a:gdLst/>
            <a:ahLst/>
            <a:cxnLst/>
            <a:rect l="l" t="t" r="r" b="b"/>
            <a:pathLst>
              <a:path w="6896398" h="10287000">
                <a:moveTo>
                  <a:pt x="0" y="0"/>
                </a:moveTo>
                <a:lnTo>
                  <a:pt x="6896398" y="0"/>
                </a:lnTo>
                <a:lnTo>
                  <a:pt x="6896398" y="10287000"/>
                </a:lnTo>
                <a:lnTo>
                  <a:pt x="0" y="10287000"/>
                </a:lnTo>
                <a:lnTo>
                  <a:pt x="0" y="0"/>
                </a:lnTo>
                <a:close/>
              </a:path>
            </a:pathLst>
          </a:custGeom>
          <a:blipFill>
            <a:blip r:embed="rId3"/>
            <a:stretch>
              <a:fillRect l="-33285" r="-90322"/>
            </a:stretch>
          </a:blipFill>
        </p:spPr>
        <p:txBody>
          <a:bodyPr/>
          <a:lstStyle/>
          <a:p>
            <a:endParaRPr lang="en-US"/>
          </a:p>
        </p:txBody>
      </p:sp>
      <p:sp>
        <p:nvSpPr>
          <p:cNvPr id="8" name="TextBox 8"/>
          <p:cNvSpPr txBox="1"/>
          <p:nvPr/>
        </p:nvSpPr>
        <p:spPr>
          <a:xfrm>
            <a:off x="8065358" y="1842355"/>
            <a:ext cx="3810670" cy="887095"/>
          </a:xfrm>
          <a:prstGeom prst="rect">
            <a:avLst/>
          </a:prstGeom>
        </p:spPr>
        <p:txBody>
          <a:bodyPr lIns="0" tIns="0" rIns="0" bIns="0" rtlCol="0" anchor="t">
            <a:spAutoFit/>
          </a:bodyPr>
          <a:lstStyle/>
          <a:p>
            <a:pPr>
              <a:lnSpc>
                <a:spcPts val="7279"/>
              </a:lnSpc>
            </a:pPr>
            <a:r>
              <a:rPr lang="en-US" sz="5199">
                <a:solidFill>
                  <a:srgbClr val="FFFFFF"/>
                </a:solidFill>
                <a:latin typeface="Canva Sans Bold"/>
              </a:rPr>
              <a:t>Bottom line</a:t>
            </a:r>
          </a:p>
        </p:txBody>
      </p:sp>
      <p:sp>
        <p:nvSpPr>
          <p:cNvPr id="9" name="TextBox 9"/>
          <p:cNvSpPr txBox="1"/>
          <p:nvPr/>
        </p:nvSpPr>
        <p:spPr>
          <a:xfrm>
            <a:off x="8065358" y="5201157"/>
            <a:ext cx="9708810" cy="887095"/>
          </a:xfrm>
          <a:prstGeom prst="rect">
            <a:avLst/>
          </a:prstGeom>
        </p:spPr>
        <p:txBody>
          <a:bodyPr lIns="0" tIns="0" rIns="0" bIns="0" rtlCol="0" anchor="t">
            <a:spAutoFit/>
          </a:bodyPr>
          <a:lstStyle/>
          <a:p>
            <a:pPr>
              <a:lnSpc>
                <a:spcPts val="7279"/>
              </a:lnSpc>
            </a:pPr>
            <a:r>
              <a:rPr lang="en-US" sz="5199">
                <a:solidFill>
                  <a:srgbClr val="FFFFFF"/>
                </a:solidFill>
                <a:latin typeface="Canva Sans Bold"/>
              </a:rPr>
              <a:t>Net Income Increased by </a:t>
            </a:r>
            <a:r>
              <a:rPr lang="en-US" sz="5199">
                <a:solidFill>
                  <a:srgbClr val="99FE02"/>
                </a:solidFill>
                <a:latin typeface="Canva Sans Bold"/>
              </a:rPr>
              <a:t>41%</a:t>
            </a:r>
          </a:p>
        </p:txBody>
      </p:sp>
      <p:sp>
        <p:nvSpPr>
          <p:cNvPr id="10" name="TextBox 10"/>
          <p:cNvSpPr txBox="1"/>
          <p:nvPr/>
        </p:nvSpPr>
        <p:spPr>
          <a:xfrm>
            <a:off x="8065358" y="7125970"/>
            <a:ext cx="9708810" cy="1811020"/>
          </a:xfrm>
          <a:prstGeom prst="rect">
            <a:avLst/>
          </a:prstGeom>
        </p:spPr>
        <p:txBody>
          <a:bodyPr lIns="0" tIns="0" rIns="0" bIns="0" rtlCol="0" anchor="t">
            <a:spAutoFit/>
          </a:bodyPr>
          <a:lstStyle/>
          <a:p>
            <a:pPr>
              <a:lnSpc>
                <a:spcPts val="7279"/>
              </a:lnSpc>
            </a:pPr>
            <a:r>
              <a:rPr lang="en-US" sz="5199">
                <a:solidFill>
                  <a:srgbClr val="FFFFFF"/>
                </a:solidFill>
                <a:latin typeface="Canva Sans Bold"/>
              </a:rPr>
              <a:t>Total Retirement Income Increased by </a:t>
            </a:r>
            <a:r>
              <a:rPr lang="en-US" sz="5199">
                <a:solidFill>
                  <a:srgbClr val="99FE02"/>
                </a:solidFill>
                <a:latin typeface="Canva Sans Bold"/>
              </a:rPr>
              <a:t>$1.37M</a:t>
            </a:r>
            <a:r>
              <a:rPr lang="en-US" sz="5199">
                <a:solidFill>
                  <a:srgbClr val="FFFFFF"/>
                </a:solidFill>
                <a:latin typeface="Canva Sans Bold"/>
              </a:rPr>
              <a:t> </a:t>
            </a:r>
          </a:p>
        </p:txBody>
      </p:sp>
      <p:sp>
        <p:nvSpPr>
          <p:cNvPr id="11" name="TextBox 11"/>
          <p:cNvSpPr txBox="1"/>
          <p:nvPr/>
        </p:nvSpPr>
        <p:spPr>
          <a:xfrm>
            <a:off x="8065358" y="3276343"/>
            <a:ext cx="9708810" cy="887095"/>
          </a:xfrm>
          <a:prstGeom prst="rect">
            <a:avLst/>
          </a:prstGeom>
        </p:spPr>
        <p:txBody>
          <a:bodyPr lIns="0" tIns="0" rIns="0" bIns="0" rtlCol="0" anchor="t">
            <a:spAutoFit/>
          </a:bodyPr>
          <a:lstStyle/>
          <a:p>
            <a:pPr>
              <a:lnSpc>
                <a:spcPts val="7279"/>
              </a:lnSpc>
            </a:pPr>
            <a:r>
              <a:rPr lang="en-US" sz="5199">
                <a:solidFill>
                  <a:srgbClr val="FFFFFF"/>
                </a:solidFill>
                <a:latin typeface="Canva Sans Bold"/>
              </a:rPr>
              <a:t>Taxes Reduced by </a:t>
            </a:r>
            <a:r>
              <a:rPr lang="en-US" sz="5199">
                <a:solidFill>
                  <a:srgbClr val="FE5151"/>
                </a:solidFill>
                <a:latin typeface="Canva Sans Bold"/>
              </a:rPr>
              <a:t>$632,761</a:t>
            </a:r>
          </a:p>
        </p:txBody>
      </p:sp>
      <p:sp>
        <p:nvSpPr>
          <p:cNvPr id="12" name="TextBox 12"/>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52545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17882" y="177343"/>
            <a:ext cx="7167570" cy="9932314"/>
            <a:chOff x="0" y="0"/>
            <a:chExt cx="4734560" cy="6560820"/>
          </a:xfrm>
        </p:grpSpPr>
        <p:sp>
          <p:nvSpPr>
            <p:cNvPr id="3" name="Freeform 3"/>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txBody>
            <a:bodyPr/>
            <a:lstStyle/>
            <a:p>
              <a:endParaRPr lang="en-US"/>
            </a:p>
          </p:txBody>
        </p:sp>
        <p:sp>
          <p:nvSpPr>
            <p:cNvPr id="4" name="Freeform 4"/>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txBody>
            <a:bodyPr/>
            <a:lstStyle/>
            <a:p>
              <a:endParaRPr lang="en-US"/>
            </a:p>
          </p:txBody>
        </p:sp>
        <p:sp>
          <p:nvSpPr>
            <p:cNvPr id="5" name="Freeform 5"/>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3"/>
              <a:stretch>
                <a:fillRect l="-5483" r="-5483"/>
              </a:stretch>
            </a:blipFill>
          </p:spPr>
          <p:txBody>
            <a:bodyPr/>
            <a:lstStyle/>
            <a:p>
              <a:endParaRPr lang="en-US"/>
            </a:p>
          </p:txBody>
        </p:sp>
        <p:sp>
          <p:nvSpPr>
            <p:cNvPr id="6" name="Freeform 6"/>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txBody>
            <a:bodyPr/>
            <a:lstStyle/>
            <a:p>
              <a:endParaRPr lang="en-US"/>
            </a:p>
          </p:txBody>
        </p:sp>
        <p:sp>
          <p:nvSpPr>
            <p:cNvPr id="7" name="Freeform 7"/>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txBody>
            <a:bodyPr/>
            <a:lstStyle/>
            <a:p>
              <a:endParaRPr lang="en-US"/>
            </a:p>
          </p:txBody>
        </p:sp>
        <p:sp>
          <p:nvSpPr>
            <p:cNvPr id="8" name="Freeform 8"/>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txBody>
            <a:bodyPr/>
            <a:lstStyle/>
            <a:p>
              <a:endParaRPr lang="en-US"/>
            </a:p>
          </p:txBody>
        </p:sp>
        <p:sp>
          <p:nvSpPr>
            <p:cNvPr id="9" name="Freeform 9"/>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txBody>
            <a:bodyPr/>
            <a:lstStyle/>
            <a:p>
              <a:endParaRPr lang="en-US"/>
            </a:p>
          </p:txBody>
        </p:sp>
        <p:sp>
          <p:nvSpPr>
            <p:cNvPr id="10" name="Freeform 10"/>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txBody>
            <a:bodyPr/>
            <a:lstStyle/>
            <a:p>
              <a:endParaRPr lang="en-US"/>
            </a:p>
          </p:txBody>
        </p:sp>
        <p:sp>
          <p:nvSpPr>
            <p:cNvPr id="11" name="Freeform 11"/>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txBody>
            <a:bodyPr/>
            <a:lstStyle/>
            <a:p>
              <a:endParaRPr lang="en-US"/>
            </a:p>
          </p:txBody>
        </p:sp>
        <p:sp>
          <p:nvSpPr>
            <p:cNvPr id="12" name="Freeform 12"/>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txBody>
            <a:bodyPr/>
            <a:lstStyle/>
            <a:p>
              <a:endParaRPr lang="en-US"/>
            </a:p>
          </p:txBody>
        </p:sp>
        <p:sp>
          <p:nvSpPr>
            <p:cNvPr id="13" name="Freeform 13"/>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BCBCBB"/>
            </a:solidFill>
          </p:spPr>
          <p:txBody>
            <a:bodyPr/>
            <a:lstStyle/>
            <a:p>
              <a:endParaRPr lang="en-US"/>
            </a:p>
          </p:txBody>
        </p:sp>
      </p:grpSp>
      <p:grpSp>
        <p:nvGrpSpPr>
          <p:cNvPr id="14" name="Group 14"/>
          <p:cNvGrpSpPr/>
          <p:nvPr/>
        </p:nvGrpSpPr>
        <p:grpSpPr>
          <a:xfrm>
            <a:off x="1210176" y="1088155"/>
            <a:ext cx="3190143" cy="878105"/>
            <a:chOff x="0" y="0"/>
            <a:chExt cx="4253524" cy="1170807"/>
          </a:xfrm>
        </p:grpSpPr>
        <p:sp>
          <p:nvSpPr>
            <p:cNvPr id="15" name="Freeform 15"/>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1641666" y="246246"/>
              <a:ext cx="2611859" cy="924561"/>
            </a:xfrm>
            <a:prstGeom prst="rect">
              <a:avLst/>
            </a:prstGeom>
          </p:spPr>
          <p:txBody>
            <a:bodyPr lIns="0" tIns="0" rIns="0" bIns="0" rtlCol="0" anchor="t">
              <a:spAutoFit/>
            </a:bodyPr>
            <a:lstStyle/>
            <a:p>
              <a:pPr>
                <a:lnSpc>
                  <a:spcPts val="5879"/>
                </a:lnSpc>
              </a:pPr>
              <a:r>
                <a:rPr lang="en-US" sz="4199">
                  <a:solidFill>
                    <a:srgbClr val="FFFFFF"/>
                  </a:solidFill>
                  <a:latin typeface="Canva Sans"/>
                </a:rPr>
                <a:t>Tax risk</a:t>
              </a:r>
            </a:p>
          </p:txBody>
        </p:sp>
      </p:grpSp>
      <p:grpSp>
        <p:nvGrpSpPr>
          <p:cNvPr id="17" name="Group 17"/>
          <p:cNvGrpSpPr/>
          <p:nvPr/>
        </p:nvGrpSpPr>
        <p:grpSpPr>
          <a:xfrm>
            <a:off x="1210176" y="2759007"/>
            <a:ext cx="4324189" cy="878105"/>
            <a:chOff x="0" y="0"/>
            <a:chExt cx="5765585" cy="1170807"/>
          </a:xfrm>
        </p:grpSpPr>
        <p:sp>
          <p:nvSpPr>
            <p:cNvPr id="18" name="Freeform 18"/>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9"/>
            <p:cNvSpPr txBox="1"/>
            <p:nvPr/>
          </p:nvSpPr>
          <p:spPr>
            <a:xfrm>
              <a:off x="1641666" y="246246"/>
              <a:ext cx="4123919" cy="924561"/>
            </a:xfrm>
            <a:prstGeom prst="rect">
              <a:avLst/>
            </a:prstGeom>
          </p:spPr>
          <p:txBody>
            <a:bodyPr lIns="0" tIns="0" rIns="0" bIns="0" rtlCol="0" anchor="t">
              <a:spAutoFit/>
            </a:bodyPr>
            <a:lstStyle/>
            <a:p>
              <a:pPr>
                <a:lnSpc>
                  <a:spcPts val="5879"/>
                </a:lnSpc>
              </a:pPr>
              <a:r>
                <a:rPr lang="en-US" sz="4199">
                  <a:solidFill>
                    <a:srgbClr val="FFFFFF"/>
                  </a:solidFill>
                  <a:latin typeface="Canva Sans"/>
                </a:rPr>
                <a:t>Market Risk</a:t>
              </a:r>
            </a:p>
          </p:txBody>
        </p:sp>
      </p:grpSp>
      <p:grpSp>
        <p:nvGrpSpPr>
          <p:cNvPr id="20" name="Group 20"/>
          <p:cNvGrpSpPr/>
          <p:nvPr/>
        </p:nvGrpSpPr>
        <p:grpSpPr>
          <a:xfrm>
            <a:off x="1210176" y="4427687"/>
            <a:ext cx="4615800" cy="878105"/>
            <a:chOff x="0" y="0"/>
            <a:chExt cx="6154400" cy="1170807"/>
          </a:xfrm>
        </p:grpSpPr>
        <p:sp>
          <p:nvSpPr>
            <p:cNvPr id="21" name="Freeform 21"/>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2"/>
            <p:cNvSpPr txBox="1"/>
            <p:nvPr/>
          </p:nvSpPr>
          <p:spPr>
            <a:xfrm>
              <a:off x="1641666" y="246246"/>
              <a:ext cx="4512735" cy="924561"/>
            </a:xfrm>
            <a:prstGeom prst="rect">
              <a:avLst/>
            </a:prstGeom>
          </p:spPr>
          <p:txBody>
            <a:bodyPr lIns="0" tIns="0" rIns="0" bIns="0" rtlCol="0" anchor="t">
              <a:spAutoFit/>
            </a:bodyPr>
            <a:lstStyle/>
            <a:p>
              <a:pPr>
                <a:lnSpc>
                  <a:spcPts val="5879"/>
                </a:lnSpc>
              </a:pPr>
              <a:r>
                <a:rPr lang="en-US" sz="4199">
                  <a:solidFill>
                    <a:srgbClr val="FFFFFF"/>
                  </a:solidFill>
                  <a:latin typeface="Canva Sans"/>
                </a:rPr>
                <a:t>Inflation Risk</a:t>
              </a:r>
            </a:p>
          </p:txBody>
        </p:sp>
      </p:grpSp>
      <p:grpSp>
        <p:nvGrpSpPr>
          <p:cNvPr id="23" name="Group 23"/>
          <p:cNvGrpSpPr/>
          <p:nvPr/>
        </p:nvGrpSpPr>
        <p:grpSpPr>
          <a:xfrm>
            <a:off x="1210176" y="6096367"/>
            <a:ext cx="5037017" cy="878105"/>
            <a:chOff x="0" y="0"/>
            <a:chExt cx="6716023" cy="1170807"/>
          </a:xfrm>
        </p:grpSpPr>
        <p:sp>
          <p:nvSpPr>
            <p:cNvPr id="24" name="Freeform 24"/>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TextBox 25"/>
            <p:cNvSpPr txBox="1"/>
            <p:nvPr/>
          </p:nvSpPr>
          <p:spPr>
            <a:xfrm>
              <a:off x="1641666" y="246246"/>
              <a:ext cx="5074357" cy="924561"/>
            </a:xfrm>
            <a:prstGeom prst="rect">
              <a:avLst/>
            </a:prstGeom>
          </p:spPr>
          <p:txBody>
            <a:bodyPr lIns="0" tIns="0" rIns="0" bIns="0" rtlCol="0" anchor="t">
              <a:spAutoFit/>
            </a:bodyPr>
            <a:lstStyle/>
            <a:p>
              <a:pPr>
                <a:lnSpc>
                  <a:spcPts val="5879"/>
                </a:lnSpc>
              </a:pPr>
              <a:r>
                <a:rPr lang="en-US" sz="4199">
                  <a:solidFill>
                    <a:srgbClr val="FFFFFF"/>
                  </a:solidFill>
                  <a:latin typeface="Canva Sans"/>
                </a:rPr>
                <a:t>Longevity Risk</a:t>
              </a:r>
            </a:p>
          </p:txBody>
        </p:sp>
      </p:grpSp>
      <p:grpSp>
        <p:nvGrpSpPr>
          <p:cNvPr id="26" name="Group 26"/>
          <p:cNvGrpSpPr/>
          <p:nvPr/>
        </p:nvGrpSpPr>
        <p:grpSpPr>
          <a:xfrm>
            <a:off x="1210176" y="7765047"/>
            <a:ext cx="7933824" cy="878105"/>
            <a:chOff x="0" y="0"/>
            <a:chExt cx="10578432" cy="1170807"/>
          </a:xfrm>
        </p:grpSpPr>
        <p:sp>
          <p:nvSpPr>
            <p:cNvPr id="27" name="Freeform 27"/>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TextBox 28"/>
            <p:cNvSpPr txBox="1"/>
            <p:nvPr/>
          </p:nvSpPr>
          <p:spPr>
            <a:xfrm>
              <a:off x="1641666" y="246246"/>
              <a:ext cx="8936766" cy="924561"/>
            </a:xfrm>
            <a:prstGeom prst="rect">
              <a:avLst/>
            </a:prstGeom>
          </p:spPr>
          <p:txBody>
            <a:bodyPr lIns="0" tIns="0" rIns="0" bIns="0" rtlCol="0" anchor="t">
              <a:spAutoFit/>
            </a:bodyPr>
            <a:lstStyle/>
            <a:p>
              <a:pPr>
                <a:lnSpc>
                  <a:spcPts val="5879"/>
                </a:lnSpc>
              </a:pPr>
              <a:r>
                <a:rPr lang="en-US" sz="4199">
                  <a:solidFill>
                    <a:srgbClr val="FFFFFF"/>
                  </a:solidFill>
                  <a:latin typeface="Canva Sans"/>
                </a:rPr>
                <a:t>Sequence of Return Risk</a:t>
              </a:r>
            </a:p>
          </p:txBody>
        </p:sp>
      </p:grpSp>
      <p:sp>
        <p:nvSpPr>
          <p:cNvPr id="29" name="TextBox 29"/>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52545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17882" y="177343"/>
            <a:ext cx="7167570" cy="9932314"/>
            <a:chOff x="0" y="0"/>
            <a:chExt cx="4734560" cy="6560820"/>
          </a:xfrm>
        </p:grpSpPr>
        <p:sp>
          <p:nvSpPr>
            <p:cNvPr id="3" name="Freeform 3"/>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txBody>
            <a:bodyPr/>
            <a:lstStyle/>
            <a:p>
              <a:endParaRPr lang="en-US"/>
            </a:p>
          </p:txBody>
        </p:sp>
        <p:sp>
          <p:nvSpPr>
            <p:cNvPr id="4" name="Freeform 4"/>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txBody>
            <a:bodyPr/>
            <a:lstStyle/>
            <a:p>
              <a:endParaRPr lang="en-US"/>
            </a:p>
          </p:txBody>
        </p:sp>
        <p:sp>
          <p:nvSpPr>
            <p:cNvPr id="5" name="Freeform 5"/>
            <p:cNvSpPr/>
            <p:nvPr/>
          </p:nvSpPr>
          <p:spPr>
            <a:xfrm rot="24000">
              <a:off x="235813" y="251136"/>
              <a:ext cx="4248573" cy="6072518"/>
            </a:xfrm>
            <a:custGeom>
              <a:avLst/>
              <a:gdLst/>
              <a:ahLst/>
              <a:cxnLst/>
              <a:rect l="l" t="t" r="r" b="b"/>
              <a:pathLst>
                <a:path w="4248573" h="6072518">
                  <a:moveTo>
                    <a:pt x="4247304" y="5941875"/>
                  </a:moveTo>
                  <a:cubicBezTo>
                    <a:pt x="4247694" y="5997753"/>
                    <a:pt x="4202294" y="6043791"/>
                    <a:pt x="4146415" y="6044182"/>
                  </a:cubicBezTo>
                  <a:lnTo>
                    <a:pt x="143473" y="6072128"/>
                  </a:lnTo>
                  <a:cubicBezTo>
                    <a:pt x="87594" y="6072518"/>
                    <a:pt x="41556" y="6027118"/>
                    <a:pt x="41166" y="5971240"/>
                  </a:cubicBezTo>
                  <a:lnTo>
                    <a:pt x="390" y="130652"/>
                  </a:lnTo>
                  <a:cubicBezTo>
                    <a:pt x="0" y="74773"/>
                    <a:pt x="45400" y="28735"/>
                    <a:pt x="101278" y="28345"/>
                  </a:cubicBezTo>
                  <a:lnTo>
                    <a:pt x="4105491" y="390"/>
                  </a:lnTo>
                  <a:cubicBezTo>
                    <a:pt x="4161369" y="0"/>
                    <a:pt x="4207407" y="45400"/>
                    <a:pt x="4207798" y="101278"/>
                  </a:cubicBezTo>
                  <a:lnTo>
                    <a:pt x="4248573" y="5941866"/>
                  </a:lnTo>
                  <a:close/>
                </a:path>
              </a:pathLst>
            </a:custGeom>
            <a:blipFill>
              <a:blip r:embed="rId3"/>
              <a:stretch>
                <a:fillRect l="-3696" r="-6713"/>
              </a:stretch>
            </a:blipFill>
          </p:spPr>
          <p:txBody>
            <a:bodyPr/>
            <a:lstStyle/>
            <a:p>
              <a:endParaRPr lang="en-US"/>
            </a:p>
          </p:txBody>
        </p:sp>
        <p:sp>
          <p:nvSpPr>
            <p:cNvPr id="6" name="Freeform 6"/>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txBody>
            <a:bodyPr/>
            <a:lstStyle/>
            <a:p>
              <a:endParaRPr lang="en-US"/>
            </a:p>
          </p:txBody>
        </p:sp>
        <p:sp>
          <p:nvSpPr>
            <p:cNvPr id="7" name="Freeform 7"/>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txBody>
            <a:bodyPr/>
            <a:lstStyle/>
            <a:p>
              <a:endParaRPr lang="en-US"/>
            </a:p>
          </p:txBody>
        </p:sp>
        <p:sp>
          <p:nvSpPr>
            <p:cNvPr id="8" name="Freeform 8"/>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txBody>
            <a:bodyPr/>
            <a:lstStyle/>
            <a:p>
              <a:endParaRPr lang="en-US"/>
            </a:p>
          </p:txBody>
        </p:sp>
        <p:sp>
          <p:nvSpPr>
            <p:cNvPr id="9" name="Freeform 9"/>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txBody>
            <a:bodyPr/>
            <a:lstStyle/>
            <a:p>
              <a:endParaRPr lang="en-US"/>
            </a:p>
          </p:txBody>
        </p:sp>
        <p:sp>
          <p:nvSpPr>
            <p:cNvPr id="10" name="Freeform 10"/>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txBody>
            <a:bodyPr/>
            <a:lstStyle/>
            <a:p>
              <a:endParaRPr lang="en-US"/>
            </a:p>
          </p:txBody>
        </p:sp>
        <p:sp>
          <p:nvSpPr>
            <p:cNvPr id="11" name="Freeform 11"/>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txBody>
            <a:bodyPr/>
            <a:lstStyle/>
            <a:p>
              <a:endParaRPr lang="en-US"/>
            </a:p>
          </p:txBody>
        </p:sp>
        <p:sp>
          <p:nvSpPr>
            <p:cNvPr id="12" name="Freeform 12"/>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txBody>
            <a:bodyPr/>
            <a:lstStyle/>
            <a:p>
              <a:endParaRPr lang="en-US"/>
            </a:p>
          </p:txBody>
        </p:sp>
        <p:sp>
          <p:nvSpPr>
            <p:cNvPr id="13" name="Freeform 13"/>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BCBCBB"/>
            </a:solidFill>
          </p:spPr>
          <p:txBody>
            <a:bodyPr/>
            <a:lstStyle/>
            <a:p>
              <a:endParaRPr lang="en-US"/>
            </a:p>
          </p:txBody>
        </p:sp>
      </p:grpSp>
      <p:grpSp>
        <p:nvGrpSpPr>
          <p:cNvPr id="14" name="Group 14"/>
          <p:cNvGrpSpPr/>
          <p:nvPr/>
        </p:nvGrpSpPr>
        <p:grpSpPr>
          <a:xfrm>
            <a:off x="1210176" y="1088155"/>
            <a:ext cx="3190143" cy="878105"/>
            <a:chOff x="0" y="0"/>
            <a:chExt cx="4253524" cy="1170807"/>
          </a:xfrm>
        </p:grpSpPr>
        <p:sp>
          <p:nvSpPr>
            <p:cNvPr id="15" name="Freeform 15"/>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1641666" y="246246"/>
              <a:ext cx="2611859" cy="924561"/>
            </a:xfrm>
            <a:prstGeom prst="rect">
              <a:avLst/>
            </a:prstGeom>
          </p:spPr>
          <p:txBody>
            <a:bodyPr lIns="0" tIns="0" rIns="0" bIns="0" rtlCol="0" anchor="t">
              <a:spAutoFit/>
            </a:bodyPr>
            <a:lstStyle/>
            <a:p>
              <a:pPr>
                <a:lnSpc>
                  <a:spcPts val="5879"/>
                </a:lnSpc>
              </a:pPr>
              <a:r>
                <a:rPr lang="en-US" sz="4199">
                  <a:solidFill>
                    <a:srgbClr val="FFFFFF"/>
                  </a:solidFill>
                  <a:latin typeface="Canva Sans"/>
                </a:rPr>
                <a:t>Tax risk</a:t>
              </a:r>
            </a:p>
          </p:txBody>
        </p:sp>
      </p:grpSp>
      <p:grpSp>
        <p:nvGrpSpPr>
          <p:cNvPr id="17" name="Group 17"/>
          <p:cNvGrpSpPr/>
          <p:nvPr/>
        </p:nvGrpSpPr>
        <p:grpSpPr>
          <a:xfrm>
            <a:off x="1210176" y="2147235"/>
            <a:ext cx="4324189" cy="878105"/>
            <a:chOff x="0" y="0"/>
            <a:chExt cx="5765585" cy="1170807"/>
          </a:xfrm>
        </p:grpSpPr>
        <p:sp>
          <p:nvSpPr>
            <p:cNvPr id="18" name="Freeform 18"/>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9"/>
            <p:cNvSpPr txBox="1"/>
            <p:nvPr/>
          </p:nvSpPr>
          <p:spPr>
            <a:xfrm>
              <a:off x="1641666" y="246246"/>
              <a:ext cx="4123919" cy="924561"/>
            </a:xfrm>
            <a:prstGeom prst="rect">
              <a:avLst/>
            </a:prstGeom>
          </p:spPr>
          <p:txBody>
            <a:bodyPr lIns="0" tIns="0" rIns="0" bIns="0" rtlCol="0" anchor="t">
              <a:spAutoFit/>
            </a:bodyPr>
            <a:lstStyle/>
            <a:p>
              <a:pPr>
                <a:lnSpc>
                  <a:spcPts val="5879"/>
                </a:lnSpc>
              </a:pPr>
              <a:r>
                <a:rPr lang="en-US" sz="4199">
                  <a:solidFill>
                    <a:srgbClr val="FFFFFF"/>
                  </a:solidFill>
                  <a:latin typeface="Canva Sans"/>
                </a:rPr>
                <a:t>Market Risk</a:t>
              </a:r>
            </a:p>
          </p:txBody>
        </p:sp>
      </p:grpSp>
      <p:grpSp>
        <p:nvGrpSpPr>
          <p:cNvPr id="20" name="Group 20"/>
          <p:cNvGrpSpPr/>
          <p:nvPr/>
        </p:nvGrpSpPr>
        <p:grpSpPr>
          <a:xfrm>
            <a:off x="1210176" y="3206315"/>
            <a:ext cx="4615800" cy="878105"/>
            <a:chOff x="0" y="0"/>
            <a:chExt cx="6154400" cy="1170807"/>
          </a:xfrm>
        </p:grpSpPr>
        <p:sp>
          <p:nvSpPr>
            <p:cNvPr id="21" name="Freeform 21"/>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2"/>
            <p:cNvSpPr txBox="1"/>
            <p:nvPr/>
          </p:nvSpPr>
          <p:spPr>
            <a:xfrm>
              <a:off x="1641666" y="246246"/>
              <a:ext cx="4512735" cy="924561"/>
            </a:xfrm>
            <a:prstGeom prst="rect">
              <a:avLst/>
            </a:prstGeom>
          </p:spPr>
          <p:txBody>
            <a:bodyPr lIns="0" tIns="0" rIns="0" bIns="0" rtlCol="0" anchor="t">
              <a:spAutoFit/>
            </a:bodyPr>
            <a:lstStyle/>
            <a:p>
              <a:pPr>
                <a:lnSpc>
                  <a:spcPts val="5879"/>
                </a:lnSpc>
              </a:pPr>
              <a:r>
                <a:rPr lang="en-US" sz="4199">
                  <a:solidFill>
                    <a:srgbClr val="FFFFFF"/>
                  </a:solidFill>
                  <a:latin typeface="Canva Sans"/>
                </a:rPr>
                <a:t>Inflation Risk</a:t>
              </a:r>
            </a:p>
          </p:txBody>
        </p:sp>
      </p:grpSp>
      <p:grpSp>
        <p:nvGrpSpPr>
          <p:cNvPr id="23" name="Group 23"/>
          <p:cNvGrpSpPr/>
          <p:nvPr/>
        </p:nvGrpSpPr>
        <p:grpSpPr>
          <a:xfrm>
            <a:off x="1210176" y="4265395"/>
            <a:ext cx="5037017" cy="878105"/>
            <a:chOff x="0" y="0"/>
            <a:chExt cx="6716023" cy="1170807"/>
          </a:xfrm>
        </p:grpSpPr>
        <p:sp>
          <p:nvSpPr>
            <p:cNvPr id="24" name="Freeform 24"/>
            <p:cNvSpPr/>
            <p:nvPr/>
          </p:nvSpPr>
          <p:spPr>
            <a:xfrm>
              <a:off x="0" y="0"/>
              <a:ext cx="1143000" cy="1170807"/>
            </a:xfrm>
            <a:custGeom>
              <a:avLst/>
              <a:gdLst/>
              <a:ahLst/>
              <a:cxnLst/>
              <a:rect l="l" t="t" r="r" b="b"/>
              <a:pathLst>
                <a:path w="1143000" h="1170807">
                  <a:moveTo>
                    <a:pt x="0" y="0"/>
                  </a:moveTo>
                  <a:lnTo>
                    <a:pt x="1143000" y="0"/>
                  </a:lnTo>
                  <a:lnTo>
                    <a:pt x="1143000" y="1170807"/>
                  </a:lnTo>
                  <a:lnTo>
                    <a:pt x="0" y="1170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TextBox 25"/>
            <p:cNvSpPr txBox="1"/>
            <p:nvPr/>
          </p:nvSpPr>
          <p:spPr>
            <a:xfrm>
              <a:off x="1641666" y="246246"/>
              <a:ext cx="5074357" cy="924561"/>
            </a:xfrm>
            <a:prstGeom prst="rect">
              <a:avLst/>
            </a:prstGeom>
          </p:spPr>
          <p:txBody>
            <a:bodyPr lIns="0" tIns="0" rIns="0" bIns="0" rtlCol="0" anchor="t">
              <a:spAutoFit/>
            </a:bodyPr>
            <a:lstStyle/>
            <a:p>
              <a:pPr>
                <a:lnSpc>
                  <a:spcPts val="5879"/>
                </a:lnSpc>
              </a:pPr>
              <a:r>
                <a:rPr lang="en-US" sz="4199">
                  <a:solidFill>
                    <a:srgbClr val="FFFFFF"/>
                  </a:solidFill>
                  <a:latin typeface="Canva Sans"/>
                </a:rPr>
                <a:t>Longevity Risk</a:t>
              </a:r>
            </a:p>
          </p:txBody>
        </p:sp>
      </p:grpSp>
      <p:grpSp>
        <p:nvGrpSpPr>
          <p:cNvPr id="26" name="Group 26"/>
          <p:cNvGrpSpPr/>
          <p:nvPr/>
        </p:nvGrpSpPr>
        <p:grpSpPr>
          <a:xfrm>
            <a:off x="0" y="0"/>
            <a:ext cx="18288000" cy="10287000"/>
            <a:chOff x="0" y="0"/>
            <a:chExt cx="4816593" cy="2709333"/>
          </a:xfrm>
        </p:grpSpPr>
        <p:sp>
          <p:nvSpPr>
            <p:cNvPr id="27" name="Freeform 2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87843"/>
              </a:srgbClr>
            </a:solidFill>
          </p:spPr>
          <p:txBody>
            <a:bodyPr/>
            <a:lstStyle/>
            <a:p>
              <a:endParaRPr lang="en-US"/>
            </a:p>
          </p:txBody>
        </p:sp>
        <p:sp>
          <p:nvSpPr>
            <p:cNvPr id="28" name="TextBox 28"/>
            <p:cNvSpPr txBox="1"/>
            <p:nvPr/>
          </p:nvSpPr>
          <p:spPr>
            <a:xfrm>
              <a:off x="0" y="-47625"/>
              <a:ext cx="4816593" cy="2756958"/>
            </a:xfrm>
            <a:prstGeom prst="rect">
              <a:avLst/>
            </a:prstGeom>
          </p:spPr>
          <p:txBody>
            <a:bodyPr lIns="50800" tIns="50800" rIns="50800" bIns="50800" rtlCol="0" anchor="ctr"/>
            <a:lstStyle/>
            <a:p>
              <a:pPr algn="ctr">
                <a:lnSpc>
                  <a:spcPts val="3640"/>
                </a:lnSpc>
              </a:pPr>
              <a:endParaRPr/>
            </a:p>
          </p:txBody>
        </p:sp>
      </p:grpSp>
      <p:grpSp>
        <p:nvGrpSpPr>
          <p:cNvPr id="29" name="Group 29"/>
          <p:cNvGrpSpPr/>
          <p:nvPr/>
        </p:nvGrpSpPr>
        <p:grpSpPr>
          <a:xfrm>
            <a:off x="0" y="3600450"/>
            <a:ext cx="17006126" cy="5068279"/>
            <a:chOff x="0" y="0"/>
            <a:chExt cx="4478980" cy="1334855"/>
          </a:xfrm>
        </p:grpSpPr>
        <p:sp>
          <p:nvSpPr>
            <p:cNvPr id="30" name="Freeform 30"/>
            <p:cNvSpPr/>
            <p:nvPr/>
          </p:nvSpPr>
          <p:spPr>
            <a:xfrm>
              <a:off x="0" y="0"/>
              <a:ext cx="4478980" cy="1334855"/>
            </a:xfrm>
            <a:custGeom>
              <a:avLst/>
              <a:gdLst/>
              <a:ahLst/>
              <a:cxnLst/>
              <a:rect l="l" t="t" r="r" b="b"/>
              <a:pathLst>
                <a:path w="4478980" h="1334855">
                  <a:moveTo>
                    <a:pt x="0" y="0"/>
                  </a:moveTo>
                  <a:lnTo>
                    <a:pt x="4478980" y="0"/>
                  </a:lnTo>
                  <a:lnTo>
                    <a:pt x="4478980" y="1334855"/>
                  </a:lnTo>
                  <a:lnTo>
                    <a:pt x="0" y="1334855"/>
                  </a:lnTo>
                  <a:close/>
                </a:path>
              </a:pathLst>
            </a:custGeom>
            <a:solidFill>
              <a:srgbClr val="30B3E7">
                <a:alpha val="73725"/>
              </a:srgbClr>
            </a:solidFill>
          </p:spPr>
          <p:txBody>
            <a:bodyPr/>
            <a:lstStyle/>
            <a:p>
              <a:endParaRPr lang="en-US"/>
            </a:p>
          </p:txBody>
        </p:sp>
        <p:sp>
          <p:nvSpPr>
            <p:cNvPr id="31" name="TextBox 31"/>
            <p:cNvSpPr txBox="1"/>
            <p:nvPr/>
          </p:nvSpPr>
          <p:spPr>
            <a:xfrm>
              <a:off x="0" y="-47625"/>
              <a:ext cx="4478980" cy="1382480"/>
            </a:xfrm>
            <a:prstGeom prst="rect">
              <a:avLst/>
            </a:prstGeom>
          </p:spPr>
          <p:txBody>
            <a:bodyPr lIns="50800" tIns="50800" rIns="50800" bIns="50800" rtlCol="0" anchor="ctr"/>
            <a:lstStyle/>
            <a:p>
              <a:pPr algn="ctr">
                <a:lnSpc>
                  <a:spcPts val="3640"/>
                </a:lnSpc>
              </a:pPr>
              <a:endParaRPr/>
            </a:p>
          </p:txBody>
        </p:sp>
      </p:grpSp>
      <p:sp>
        <p:nvSpPr>
          <p:cNvPr id="32" name="TextBox 32"/>
          <p:cNvSpPr txBox="1"/>
          <p:nvPr/>
        </p:nvSpPr>
        <p:spPr>
          <a:xfrm>
            <a:off x="1376123" y="3751679"/>
            <a:ext cx="15082121" cy="913131"/>
          </a:xfrm>
          <a:prstGeom prst="rect">
            <a:avLst/>
          </a:prstGeom>
        </p:spPr>
        <p:txBody>
          <a:bodyPr lIns="0" tIns="0" rIns="0" bIns="0" rtlCol="0" anchor="t">
            <a:spAutoFit/>
          </a:bodyPr>
          <a:lstStyle/>
          <a:p>
            <a:pPr>
              <a:lnSpc>
                <a:spcPts val="7419"/>
              </a:lnSpc>
              <a:spcBef>
                <a:spcPct val="0"/>
              </a:spcBef>
            </a:pPr>
            <a:r>
              <a:rPr lang="en-US" sz="5299">
                <a:solidFill>
                  <a:srgbClr val="FFFFFF"/>
                </a:solidFill>
                <a:latin typeface="Cy Grotesk Wide"/>
              </a:rPr>
              <a:t>Typical Results of a Tax Wise Analysis</a:t>
            </a:r>
          </a:p>
        </p:txBody>
      </p:sp>
      <p:sp>
        <p:nvSpPr>
          <p:cNvPr id="33" name="AutoShape 33"/>
          <p:cNvSpPr/>
          <p:nvPr/>
        </p:nvSpPr>
        <p:spPr>
          <a:xfrm>
            <a:off x="10513886" y="8540142"/>
            <a:ext cx="6492240" cy="0"/>
          </a:xfrm>
          <a:prstGeom prst="line">
            <a:avLst/>
          </a:prstGeom>
          <a:ln w="257175" cap="flat">
            <a:solidFill>
              <a:srgbClr val="FFFFFF"/>
            </a:solidFill>
            <a:prstDash val="solid"/>
            <a:headEnd type="none" w="sm" len="sm"/>
            <a:tailEnd type="none" w="sm" len="sm"/>
          </a:ln>
        </p:spPr>
        <p:txBody>
          <a:bodyPr/>
          <a:lstStyle/>
          <a:p>
            <a:endParaRPr lang="en-US"/>
          </a:p>
        </p:txBody>
      </p:sp>
      <p:sp>
        <p:nvSpPr>
          <p:cNvPr id="34" name="TextBox 34"/>
          <p:cNvSpPr txBox="1"/>
          <p:nvPr/>
        </p:nvSpPr>
        <p:spPr>
          <a:xfrm>
            <a:off x="1028700" y="4866545"/>
            <a:ext cx="13116132" cy="887095"/>
          </a:xfrm>
          <a:prstGeom prst="rect">
            <a:avLst/>
          </a:prstGeom>
        </p:spPr>
        <p:txBody>
          <a:bodyPr lIns="0" tIns="0" rIns="0" bIns="0" rtlCol="0" anchor="t">
            <a:spAutoFit/>
          </a:bodyPr>
          <a:lstStyle/>
          <a:p>
            <a:pPr marL="1122679" lvl="1" indent="-561340">
              <a:lnSpc>
                <a:spcPts val="7279"/>
              </a:lnSpc>
              <a:buFont typeface="Arial"/>
              <a:buChar char="•"/>
            </a:pPr>
            <a:r>
              <a:rPr lang="en-US" sz="5199">
                <a:solidFill>
                  <a:srgbClr val="FFFFFF"/>
                </a:solidFill>
                <a:latin typeface="Canva Sans Bold"/>
              </a:rPr>
              <a:t>30-50% Increase Net Income; and/or</a:t>
            </a:r>
          </a:p>
        </p:txBody>
      </p:sp>
      <p:sp>
        <p:nvSpPr>
          <p:cNvPr id="35" name="TextBox 35"/>
          <p:cNvSpPr txBox="1"/>
          <p:nvPr/>
        </p:nvSpPr>
        <p:spPr>
          <a:xfrm>
            <a:off x="1028700" y="5953665"/>
            <a:ext cx="15673179" cy="887095"/>
          </a:xfrm>
          <a:prstGeom prst="rect">
            <a:avLst/>
          </a:prstGeom>
        </p:spPr>
        <p:txBody>
          <a:bodyPr lIns="0" tIns="0" rIns="0" bIns="0" rtlCol="0" anchor="t">
            <a:spAutoFit/>
          </a:bodyPr>
          <a:lstStyle/>
          <a:p>
            <a:pPr marL="1122679" lvl="1" indent="-561340">
              <a:lnSpc>
                <a:spcPts val="7279"/>
              </a:lnSpc>
              <a:buFont typeface="Arial"/>
              <a:buChar char="•"/>
            </a:pPr>
            <a:r>
              <a:rPr lang="en-US" sz="5199">
                <a:solidFill>
                  <a:srgbClr val="FFFFFF"/>
                </a:solidFill>
                <a:latin typeface="Canva Sans Bold"/>
              </a:rPr>
              <a:t>Asset Longevity Increased 7-10 Years; and/or</a:t>
            </a:r>
          </a:p>
        </p:txBody>
      </p:sp>
      <p:sp>
        <p:nvSpPr>
          <p:cNvPr id="36" name="TextBox 36"/>
          <p:cNvSpPr txBox="1"/>
          <p:nvPr/>
        </p:nvSpPr>
        <p:spPr>
          <a:xfrm>
            <a:off x="1028700" y="7040785"/>
            <a:ext cx="12153979" cy="887095"/>
          </a:xfrm>
          <a:prstGeom prst="rect">
            <a:avLst/>
          </a:prstGeom>
        </p:spPr>
        <p:txBody>
          <a:bodyPr lIns="0" tIns="0" rIns="0" bIns="0" rtlCol="0" anchor="t">
            <a:spAutoFit/>
          </a:bodyPr>
          <a:lstStyle/>
          <a:p>
            <a:pPr marL="1122679" lvl="1" indent="-561340">
              <a:lnSpc>
                <a:spcPts val="7279"/>
              </a:lnSpc>
              <a:buFont typeface="Arial"/>
              <a:buChar char="•"/>
            </a:pPr>
            <a:r>
              <a:rPr lang="en-US" sz="5199">
                <a:solidFill>
                  <a:srgbClr val="FFFFFF"/>
                </a:solidFill>
                <a:latin typeface="Canva Sans Bold"/>
              </a:rPr>
              <a:t>Retire 2-3 Years Earlier</a:t>
            </a:r>
          </a:p>
        </p:txBody>
      </p:sp>
      <p:sp>
        <p:nvSpPr>
          <p:cNvPr id="37" name="TextBox 37"/>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616" y="2332484"/>
            <a:ext cx="9068877" cy="857250"/>
          </a:xfrm>
          <a:prstGeom prst="rect">
            <a:avLst/>
          </a:prstGeom>
        </p:spPr>
        <p:txBody>
          <a:bodyPr lIns="0" tIns="0" rIns="0" bIns="0" rtlCol="0" anchor="t">
            <a:spAutoFit/>
          </a:bodyPr>
          <a:lstStyle/>
          <a:p>
            <a:pPr marL="0" lvl="0" indent="0" algn="l">
              <a:lnSpc>
                <a:spcPts val="6720"/>
              </a:lnSpc>
              <a:spcBef>
                <a:spcPct val="0"/>
              </a:spcBef>
            </a:pPr>
            <a:r>
              <a:rPr lang="en-US" sz="5600">
                <a:solidFill>
                  <a:srgbClr val="DFE5EA"/>
                </a:solidFill>
                <a:latin typeface="Cy Grotesk Wide"/>
              </a:rPr>
              <a:t>Why Do I Do This?</a:t>
            </a:r>
          </a:p>
        </p:txBody>
      </p:sp>
      <p:sp>
        <p:nvSpPr>
          <p:cNvPr id="3" name="AutoShape 3"/>
          <p:cNvSpPr/>
          <p:nvPr/>
        </p:nvSpPr>
        <p:spPr>
          <a:xfrm flipV="1">
            <a:off x="1028700" y="3337361"/>
            <a:ext cx="4340005" cy="19050"/>
          </a:xfrm>
          <a:prstGeom prst="line">
            <a:avLst/>
          </a:prstGeom>
          <a:ln w="38100" cap="flat">
            <a:solidFill>
              <a:srgbClr val="D86F40"/>
            </a:solidFill>
            <a:prstDash val="solid"/>
            <a:headEnd type="none" w="sm" len="sm"/>
            <a:tailEnd type="none" w="sm" len="sm"/>
          </a:ln>
        </p:spPr>
        <p:txBody>
          <a:bodyPr/>
          <a:lstStyle/>
          <a:p>
            <a:endParaRPr lang="en-US"/>
          </a:p>
        </p:txBody>
      </p:sp>
      <p:grpSp>
        <p:nvGrpSpPr>
          <p:cNvPr id="4" name="Group 4"/>
          <p:cNvGrpSpPr/>
          <p:nvPr/>
        </p:nvGrpSpPr>
        <p:grpSpPr>
          <a:xfrm>
            <a:off x="334756" y="3461186"/>
            <a:ext cx="8524206" cy="6138396"/>
            <a:chOff x="0" y="0"/>
            <a:chExt cx="1975993" cy="1422940"/>
          </a:xfrm>
        </p:grpSpPr>
        <p:sp>
          <p:nvSpPr>
            <p:cNvPr id="5" name="Freeform 5"/>
            <p:cNvSpPr/>
            <p:nvPr/>
          </p:nvSpPr>
          <p:spPr>
            <a:xfrm>
              <a:off x="0" y="0"/>
              <a:ext cx="1975993" cy="1422940"/>
            </a:xfrm>
            <a:custGeom>
              <a:avLst/>
              <a:gdLst/>
              <a:ahLst/>
              <a:cxnLst/>
              <a:rect l="l" t="t" r="r" b="b"/>
              <a:pathLst>
                <a:path w="1975993" h="1422940">
                  <a:moveTo>
                    <a:pt x="1851533" y="1422940"/>
                  </a:moveTo>
                  <a:lnTo>
                    <a:pt x="124460" y="1422940"/>
                  </a:lnTo>
                  <a:cubicBezTo>
                    <a:pt x="55880" y="1422940"/>
                    <a:pt x="0" y="1367060"/>
                    <a:pt x="0" y="1298479"/>
                  </a:cubicBezTo>
                  <a:lnTo>
                    <a:pt x="0" y="124460"/>
                  </a:lnTo>
                  <a:cubicBezTo>
                    <a:pt x="0" y="55880"/>
                    <a:pt x="55880" y="0"/>
                    <a:pt x="124460" y="0"/>
                  </a:cubicBezTo>
                  <a:lnTo>
                    <a:pt x="1851533" y="0"/>
                  </a:lnTo>
                  <a:cubicBezTo>
                    <a:pt x="1920113" y="0"/>
                    <a:pt x="1975993" y="55880"/>
                    <a:pt x="1975993" y="124460"/>
                  </a:cubicBezTo>
                  <a:lnTo>
                    <a:pt x="1975993" y="1298480"/>
                  </a:lnTo>
                  <a:cubicBezTo>
                    <a:pt x="1975993" y="1367060"/>
                    <a:pt x="1920113" y="1422940"/>
                    <a:pt x="1851533" y="1422940"/>
                  </a:cubicBezTo>
                  <a:close/>
                </a:path>
              </a:pathLst>
            </a:custGeom>
            <a:solidFill>
              <a:srgbClr val="FFFFFF">
                <a:alpha val="29804"/>
              </a:srgbClr>
            </a:solidFill>
          </p:spPr>
          <p:txBody>
            <a:bodyPr/>
            <a:lstStyle/>
            <a:p>
              <a:endParaRPr lang="en-US"/>
            </a:p>
          </p:txBody>
        </p:sp>
      </p:grpSp>
      <p:sp>
        <p:nvSpPr>
          <p:cNvPr id="6" name="TextBox 6"/>
          <p:cNvSpPr txBox="1"/>
          <p:nvPr/>
        </p:nvSpPr>
        <p:spPr>
          <a:xfrm>
            <a:off x="589341" y="3844694"/>
            <a:ext cx="7760451" cy="1455420"/>
          </a:xfrm>
          <a:prstGeom prst="rect">
            <a:avLst/>
          </a:prstGeom>
        </p:spPr>
        <p:txBody>
          <a:bodyPr lIns="0" tIns="0" rIns="0" bIns="0" rtlCol="0" anchor="t">
            <a:spAutoFit/>
          </a:bodyPr>
          <a:lstStyle/>
          <a:p>
            <a:pPr>
              <a:lnSpc>
                <a:spcPts val="5880"/>
              </a:lnSpc>
            </a:pPr>
            <a:r>
              <a:rPr lang="en-US" sz="4200">
                <a:solidFill>
                  <a:srgbClr val="30B3E7"/>
                </a:solidFill>
                <a:latin typeface="Canva Sans Bold"/>
              </a:rPr>
              <a:t>What was she taught about retirement regarding risk?</a:t>
            </a:r>
          </a:p>
        </p:txBody>
      </p:sp>
      <p:sp>
        <p:nvSpPr>
          <p:cNvPr id="7" name="Freeform 7"/>
          <p:cNvSpPr/>
          <p:nvPr/>
        </p:nvSpPr>
        <p:spPr>
          <a:xfrm>
            <a:off x="12005235" y="233125"/>
            <a:ext cx="6274368" cy="9820751"/>
          </a:xfrm>
          <a:custGeom>
            <a:avLst/>
            <a:gdLst/>
            <a:ahLst/>
            <a:cxnLst/>
            <a:rect l="l" t="t" r="r" b="b"/>
            <a:pathLst>
              <a:path w="6274368" h="9820751">
                <a:moveTo>
                  <a:pt x="0" y="0"/>
                </a:moveTo>
                <a:lnTo>
                  <a:pt x="6274369" y="0"/>
                </a:lnTo>
                <a:lnTo>
                  <a:pt x="6274369" y="9820750"/>
                </a:lnTo>
                <a:lnTo>
                  <a:pt x="0" y="9820750"/>
                </a:lnTo>
                <a:lnTo>
                  <a:pt x="0" y="0"/>
                </a:lnTo>
                <a:close/>
              </a:path>
            </a:pathLst>
          </a:custGeom>
          <a:blipFill>
            <a:blip r:embed="rId3"/>
            <a:stretch>
              <a:fillRect/>
            </a:stretch>
          </a:blipFill>
        </p:spPr>
        <p:txBody>
          <a:bodyPr/>
          <a:lstStyle/>
          <a:p>
            <a:endParaRPr lang="en-US"/>
          </a:p>
        </p:txBody>
      </p:sp>
      <p:sp>
        <p:nvSpPr>
          <p:cNvPr id="8" name="Freeform 8"/>
          <p:cNvSpPr/>
          <p:nvPr/>
        </p:nvSpPr>
        <p:spPr>
          <a:xfrm>
            <a:off x="8060483" y="233125"/>
            <a:ext cx="5337242" cy="9820751"/>
          </a:xfrm>
          <a:custGeom>
            <a:avLst/>
            <a:gdLst/>
            <a:ahLst/>
            <a:cxnLst/>
            <a:rect l="l" t="t" r="r" b="b"/>
            <a:pathLst>
              <a:path w="5337242" h="9820751">
                <a:moveTo>
                  <a:pt x="0" y="0"/>
                </a:moveTo>
                <a:lnTo>
                  <a:pt x="5337242" y="0"/>
                </a:lnTo>
                <a:lnTo>
                  <a:pt x="5337242" y="9820750"/>
                </a:lnTo>
                <a:lnTo>
                  <a:pt x="0" y="9820750"/>
                </a:lnTo>
                <a:lnTo>
                  <a:pt x="0" y="0"/>
                </a:lnTo>
                <a:close/>
              </a:path>
            </a:pathLst>
          </a:custGeom>
          <a:blipFill>
            <a:blip r:embed="rId4"/>
            <a:stretch>
              <a:fillRect l="-7773" t="-1360" r="-28734" b="-1360"/>
            </a:stretch>
          </a:blipFill>
        </p:spPr>
        <p:txBody>
          <a:bodyPr/>
          <a:lstStyle/>
          <a:p>
            <a:endParaRPr lang="en-US"/>
          </a:p>
        </p:txBody>
      </p:sp>
      <p:sp>
        <p:nvSpPr>
          <p:cNvPr id="9" name="TextBox 9"/>
          <p:cNvSpPr txBox="1"/>
          <p:nvPr/>
        </p:nvSpPr>
        <p:spPr>
          <a:xfrm>
            <a:off x="334756" y="6700258"/>
            <a:ext cx="8269621" cy="887095"/>
          </a:xfrm>
          <a:prstGeom prst="rect">
            <a:avLst/>
          </a:prstGeom>
        </p:spPr>
        <p:txBody>
          <a:bodyPr lIns="0" tIns="0" rIns="0" bIns="0" rtlCol="0" anchor="t">
            <a:spAutoFit/>
          </a:bodyPr>
          <a:lstStyle/>
          <a:p>
            <a:pPr algn="ctr">
              <a:lnSpc>
                <a:spcPts val="7279"/>
              </a:lnSpc>
            </a:pPr>
            <a:r>
              <a:rPr lang="en-US" sz="5199">
                <a:solidFill>
                  <a:srgbClr val="DFE5EA"/>
                </a:solidFill>
                <a:latin typeface="Canva Sans Bold"/>
              </a:rPr>
              <a:t>What happened in 2000?</a:t>
            </a:r>
          </a:p>
        </p:txBody>
      </p:sp>
      <p:sp>
        <p:nvSpPr>
          <p:cNvPr id="10" name="TextBox 10"/>
          <p:cNvSpPr txBox="1"/>
          <p:nvPr/>
        </p:nvSpPr>
        <p:spPr>
          <a:xfrm>
            <a:off x="589341" y="5555988"/>
            <a:ext cx="8269621" cy="887095"/>
          </a:xfrm>
          <a:prstGeom prst="rect">
            <a:avLst/>
          </a:prstGeom>
        </p:spPr>
        <p:txBody>
          <a:bodyPr lIns="0" tIns="0" rIns="0" bIns="0" rtlCol="0" anchor="t">
            <a:spAutoFit/>
          </a:bodyPr>
          <a:lstStyle/>
          <a:p>
            <a:pPr>
              <a:lnSpc>
                <a:spcPts val="7279"/>
              </a:lnSpc>
            </a:pPr>
            <a:r>
              <a:rPr lang="en-US" sz="5199">
                <a:solidFill>
                  <a:srgbClr val="DFE5EA"/>
                </a:solidFill>
                <a:latin typeface="Canva Sans Bold"/>
              </a:rPr>
              <a:t>“Buy, Hold, and Pray...”</a:t>
            </a:r>
          </a:p>
        </p:txBody>
      </p:sp>
      <p:sp>
        <p:nvSpPr>
          <p:cNvPr id="11" name="TextBox 11"/>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2014207" y="1695657"/>
            <a:ext cx="10490186" cy="10287000"/>
          </a:xfrm>
          <a:custGeom>
            <a:avLst/>
            <a:gdLst/>
            <a:ahLst/>
            <a:cxnLst/>
            <a:rect l="l" t="t" r="r" b="b"/>
            <a:pathLst>
              <a:path w="10490186" h="10287000">
                <a:moveTo>
                  <a:pt x="0" y="0"/>
                </a:moveTo>
                <a:lnTo>
                  <a:pt x="10490186" y="0"/>
                </a:lnTo>
                <a:lnTo>
                  <a:pt x="10490186" y="10287000"/>
                </a:lnTo>
                <a:lnTo>
                  <a:pt x="0" y="10287000"/>
                </a:lnTo>
                <a:lnTo>
                  <a:pt x="0" y="0"/>
                </a:lnTo>
                <a:close/>
              </a:path>
            </a:pathLst>
          </a:custGeom>
          <a:blipFill>
            <a:blip r:embed="rId2"/>
            <a:stretch>
              <a:fillRect l="-39055" r="-24383"/>
            </a:stretch>
          </a:blipFill>
        </p:spPr>
        <p:txBody>
          <a:bodyPr/>
          <a:lstStyle/>
          <a:p>
            <a:endParaRPr lang="en-US"/>
          </a:p>
        </p:txBody>
      </p:sp>
      <p:sp>
        <p:nvSpPr>
          <p:cNvPr id="3" name="Freeform 3"/>
          <p:cNvSpPr/>
          <p:nvPr/>
        </p:nvSpPr>
        <p:spPr>
          <a:xfrm>
            <a:off x="-2013358" y="1695657"/>
            <a:ext cx="8558308" cy="10287000"/>
          </a:xfrm>
          <a:custGeom>
            <a:avLst/>
            <a:gdLst/>
            <a:ahLst/>
            <a:cxnLst/>
            <a:rect l="l" t="t" r="r" b="b"/>
            <a:pathLst>
              <a:path w="8558308" h="10287000">
                <a:moveTo>
                  <a:pt x="0" y="0"/>
                </a:moveTo>
                <a:lnTo>
                  <a:pt x="8558308" y="0"/>
                </a:lnTo>
                <a:lnTo>
                  <a:pt x="8558308" y="10287000"/>
                </a:lnTo>
                <a:lnTo>
                  <a:pt x="0" y="10287000"/>
                </a:lnTo>
                <a:lnTo>
                  <a:pt x="0" y="0"/>
                </a:lnTo>
                <a:close/>
              </a:path>
            </a:pathLst>
          </a:custGeom>
          <a:blipFill>
            <a:blip r:embed="rId3"/>
            <a:stretch>
              <a:fillRect l="-36607" r="-43601"/>
            </a:stretch>
          </a:blipFill>
        </p:spPr>
        <p:txBody>
          <a:bodyPr/>
          <a:lstStyle/>
          <a:p>
            <a:endParaRPr lang="en-US"/>
          </a:p>
        </p:txBody>
      </p:sp>
      <p:sp>
        <p:nvSpPr>
          <p:cNvPr id="4" name="Freeform 4"/>
          <p:cNvSpPr/>
          <p:nvPr/>
        </p:nvSpPr>
        <p:spPr>
          <a:xfrm>
            <a:off x="-2269882" y="1695657"/>
            <a:ext cx="6029277" cy="8609958"/>
          </a:xfrm>
          <a:custGeom>
            <a:avLst/>
            <a:gdLst/>
            <a:ahLst/>
            <a:cxnLst/>
            <a:rect l="l" t="t" r="r" b="b"/>
            <a:pathLst>
              <a:path w="6029277" h="8609958">
                <a:moveTo>
                  <a:pt x="0" y="0"/>
                </a:moveTo>
                <a:lnTo>
                  <a:pt x="6029277" y="0"/>
                </a:lnTo>
                <a:lnTo>
                  <a:pt x="6029277" y="8609959"/>
                </a:lnTo>
                <a:lnTo>
                  <a:pt x="0" y="8609959"/>
                </a:lnTo>
                <a:lnTo>
                  <a:pt x="0" y="0"/>
                </a:lnTo>
                <a:close/>
              </a:path>
            </a:pathLst>
          </a:custGeom>
          <a:blipFill>
            <a:blip r:embed="rId4"/>
            <a:stretch>
              <a:fillRect l="-29048" r="-85289"/>
            </a:stretch>
          </a:blipFill>
        </p:spPr>
        <p:txBody>
          <a:bodyPr/>
          <a:lstStyle/>
          <a:p>
            <a:endParaRPr lang="en-US"/>
          </a:p>
        </p:txBody>
      </p:sp>
      <p:sp>
        <p:nvSpPr>
          <p:cNvPr id="5" name="Freeform 5"/>
          <p:cNvSpPr/>
          <p:nvPr/>
        </p:nvSpPr>
        <p:spPr>
          <a:xfrm>
            <a:off x="6249595" y="1695657"/>
            <a:ext cx="2666597" cy="8609958"/>
          </a:xfrm>
          <a:custGeom>
            <a:avLst/>
            <a:gdLst/>
            <a:ahLst/>
            <a:cxnLst/>
            <a:rect l="l" t="t" r="r" b="b"/>
            <a:pathLst>
              <a:path w="2666597" h="8609958">
                <a:moveTo>
                  <a:pt x="0" y="0"/>
                </a:moveTo>
                <a:lnTo>
                  <a:pt x="2666597" y="0"/>
                </a:lnTo>
                <a:lnTo>
                  <a:pt x="2666597" y="8609959"/>
                </a:lnTo>
                <a:lnTo>
                  <a:pt x="0" y="8609959"/>
                </a:lnTo>
                <a:lnTo>
                  <a:pt x="0" y="0"/>
                </a:lnTo>
                <a:close/>
              </a:path>
            </a:pathLst>
          </a:custGeom>
          <a:blipFill>
            <a:blip r:embed="rId5"/>
            <a:stretch>
              <a:fillRect l="-96907" t="-26369" r="-414363"/>
            </a:stretch>
          </a:blipFill>
        </p:spPr>
        <p:txBody>
          <a:bodyPr/>
          <a:lstStyle/>
          <a:p>
            <a:endParaRPr lang="en-US"/>
          </a:p>
        </p:txBody>
      </p:sp>
      <p:sp>
        <p:nvSpPr>
          <p:cNvPr id="6" name="Freeform 6"/>
          <p:cNvSpPr/>
          <p:nvPr/>
        </p:nvSpPr>
        <p:spPr>
          <a:xfrm>
            <a:off x="15722364" y="1677042"/>
            <a:ext cx="3673069" cy="8609958"/>
          </a:xfrm>
          <a:custGeom>
            <a:avLst/>
            <a:gdLst/>
            <a:ahLst/>
            <a:cxnLst/>
            <a:rect l="l" t="t" r="r" b="b"/>
            <a:pathLst>
              <a:path w="3673069" h="8609958">
                <a:moveTo>
                  <a:pt x="0" y="0"/>
                </a:moveTo>
                <a:lnTo>
                  <a:pt x="3673069" y="0"/>
                </a:lnTo>
                <a:lnTo>
                  <a:pt x="3673069" y="8609958"/>
                </a:lnTo>
                <a:lnTo>
                  <a:pt x="0" y="8609958"/>
                </a:lnTo>
                <a:lnTo>
                  <a:pt x="0" y="0"/>
                </a:lnTo>
                <a:close/>
              </a:path>
            </a:pathLst>
          </a:custGeom>
          <a:blipFill>
            <a:blip r:embed="rId6"/>
            <a:stretch>
              <a:fillRect l="-126524" r="-125306"/>
            </a:stretch>
          </a:blipFill>
        </p:spPr>
        <p:txBody>
          <a:bodyPr/>
          <a:lstStyle/>
          <a:p>
            <a:endParaRPr lang="en-US"/>
          </a:p>
        </p:txBody>
      </p:sp>
      <p:sp>
        <p:nvSpPr>
          <p:cNvPr id="7" name="Freeform 7"/>
          <p:cNvSpPr/>
          <p:nvPr/>
        </p:nvSpPr>
        <p:spPr>
          <a:xfrm>
            <a:off x="8916192" y="1695657"/>
            <a:ext cx="3397292" cy="8609958"/>
          </a:xfrm>
          <a:custGeom>
            <a:avLst/>
            <a:gdLst/>
            <a:ahLst/>
            <a:cxnLst/>
            <a:rect l="l" t="t" r="r" b="b"/>
            <a:pathLst>
              <a:path w="3397292" h="8609958">
                <a:moveTo>
                  <a:pt x="0" y="0"/>
                </a:moveTo>
                <a:lnTo>
                  <a:pt x="3397292" y="0"/>
                </a:lnTo>
                <a:lnTo>
                  <a:pt x="3397292" y="8609959"/>
                </a:lnTo>
                <a:lnTo>
                  <a:pt x="0" y="8609959"/>
                </a:lnTo>
                <a:lnTo>
                  <a:pt x="0" y="0"/>
                </a:lnTo>
                <a:close/>
              </a:path>
            </a:pathLst>
          </a:custGeom>
          <a:blipFill>
            <a:blip r:embed="rId7"/>
            <a:stretch>
              <a:fillRect l="-86607" r="-184048"/>
            </a:stretch>
          </a:blipFill>
        </p:spPr>
        <p:txBody>
          <a:bodyPr/>
          <a:lstStyle/>
          <a:p>
            <a:endParaRPr lang="en-US"/>
          </a:p>
        </p:txBody>
      </p:sp>
      <p:grpSp>
        <p:nvGrpSpPr>
          <p:cNvPr id="8" name="Group 8"/>
          <p:cNvGrpSpPr/>
          <p:nvPr/>
        </p:nvGrpSpPr>
        <p:grpSpPr>
          <a:xfrm>
            <a:off x="5693187" y="461175"/>
            <a:ext cx="6901625" cy="1234482"/>
            <a:chOff x="0" y="0"/>
            <a:chExt cx="9202167" cy="1645976"/>
          </a:xfrm>
        </p:grpSpPr>
        <p:sp>
          <p:nvSpPr>
            <p:cNvPr id="9" name="TextBox 9"/>
            <p:cNvSpPr txBox="1"/>
            <p:nvPr/>
          </p:nvSpPr>
          <p:spPr>
            <a:xfrm>
              <a:off x="0" y="-47625"/>
              <a:ext cx="9202167" cy="930868"/>
            </a:xfrm>
            <a:prstGeom prst="rect">
              <a:avLst/>
            </a:prstGeom>
          </p:spPr>
          <p:txBody>
            <a:bodyPr lIns="0" tIns="0" rIns="0" bIns="0" rtlCol="0" anchor="t">
              <a:spAutoFit/>
            </a:bodyPr>
            <a:lstStyle/>
            <a:p>
              <a:pPr algn="ctr">
                <a:lnSpc>
                  <a:spcPts val="5763"/>
                </a:lnSpc>
              </a:pPr>
              <a:r>
                <a:rPr lang="en-US" sz="4399" spc="131">
                  <a:solidFill>
                    <a:srgbClr val="FFFFFF"/>
                  </a:solidFill>
                  <a:latin typeface="Aileron Heavy"/>
                </a:rPr>
                <a:t>WHAT'S THE POINT?</a:t>
              </a:r>
            </a:p>
          </p:txBody>
        </p:sp>
        <p:sp>
          <p:nvSpPr>
            <p:cNvPr id="10" name="TextBox 10"/>
            <p:cNvSpPr txBox="1"/>
            <p:nvPr/>
          </p:nvSpPr>
          <p:spPr>
            <a:xfrm>
              <a:off x="0" y="1067280"/>
              <a:ext cx="9202167" cy="578697"/>
            </a:xfrm>
            <a:prstGeom prst="rect">
              <a:avLst/>
            </a:prstGeom>
          </p:spPr>
          <p:txBody>
            <a:bodyPr lIns="0" tIns="0" rIns="0" bIns="0" rtlCol="0" anchor="t">
              <a:spAutoFit/>
            </a:bodyPr>
            <a:lstStyle/>
            <a:p>
              <a:pPr algn="ctr">
                <a:lnSpc>
                  <a:spcPts val="3640"/>
                </a:lnSpc>
              </a:pPr>
              <a:endParaRPr/>
            </a:p>
          </p:txBody>
        </p:sp>
      </p:grpSp>
      <p:sp>
        <p:nvSpPr>
          <p:cNvPr id="11" name="TextBox 11"/>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2014207" y="1695657"/>
            <a:ext cx="10490186" cy="10287000"/>
          </a:xfrm>
          <a:custGeom>
            <a:avLst/>
            <a:gdLst/>
            <a:ahLst/>
            <a:cxnLst/>
            <a:rect l="l" t="t" r="r" b="b"/>
            <a:pathLst>
              <a:path w="10490186" h="10287000">
                <a:moveTo>
                  <a:pt x="0" y="0"/>
                </a:moveTo>
                <a:lnTo>
                  <a:pt x="10490186" y="0"/>
                </a:lnTo>
                <a:lnTo>
                  <a:pt x="10490186" y="10287000"/>
                </a:lnTo>
                <a:lnTo>
                  <a:pt x="0" y="10287000"/>
                </a:lnTo>
                <a:lnTo>
                  <a:pt x="0" y="0"/>
                </a:lnTo>
                <a:close/>
              </a:path>
            </a:pathLst>
          </a:custGeom>
          <a:blipFill>
            <a:blip r:embed="rId2"/>
            <a:stretch>
              <a:fillRect l="-39055" r="-24383"/>
            </a:stretch>
          </a:blipFill>
        </p:spPr>
        <p:txBody>
          <a:bodyPr/>
          <a:lstStyle/>
          <a:p>
            <a:endParaRPr lang="en-US"/>
          </a:p>
        </p:txBody>
      </p:sp>
      <p:sp>
        <p:nvSpPr>
          <p:cNvPr id="3" name="Freeform 3"/>
          <p:cNvSpPr/>
          <p:nvPr/>
        </p:nvSpPr>
        <p:spPr>
          <a:xfrm>
            <a:off x="-2269882" y="1695657"/>
            <a:ext cx="6029277" cy="8609958"/>
          </a:xfrm>
          <a:custGeom>
            <a:avLst/>
            <a:gdLst/>
            <a:ahLst/>
            <a:cxnLst/>
            <a:rect l="l" t="t" r="r" b="b"/>
            <a:pathLst>
              <a:path w="6029277" h="8609958">
                <a:moveTo>
                  <a:pt x="0" y="0"/>
                </a:moveTo>
                <a:lnTo>
                  <a:pt x="6029277" y="0"/>
                </a:lnTo>
                <a:lnTo>
                  <a:pt x="6029277" y="8609959"/>
                </a:lnTo>
                <a:lnTo>
                  <a:pt x="0" y="8609959"/>
                </a:lnTo>
                <a:lnTo>
                  <a:pt x="0" y="0"/>
                </a:lnTo>
                <a:close/>
              </a:path>
            </a:pathLst>
          </a:custGeom>
          <a:blipFill>
            <a:blip r:embed="rId3"/>
            <a:stretch>
              <a:fillRect l="-29048" r="-85289"/>
            </a:stretch>
          </a:blipFill>
        </p:spPr>
        <p:txBody>
          <a:bodyPr/>
          <a:lstStyle/>
          <a:p>
            <a:endParaRPr lang="en-US"/>
          </a:p>
        </p:txBody>
      </p:sp>
      <p:sp>
        <p:nvSpPr>
          <p:cNvPr id="4" name="Freeform 4"/>
          <p:cNvSpPr/>
          <p:nvPr/>
        </p:nvSpPr>
        <p:spPr>
          <a:xfrm>
            <a:off x="6249595" y="1695657"/>
            <a:ext cx="2666597" cy="8609958"/>
          </a:xfrm>
          <a:custGeom>
            <a:avLst/>
            <a:gdLst/>
            <a:ahLst/>
            <a:cxnLst/>
            <a:rect l="l" t="t" r="r" b="b"/>
            <a:pathLst>
              <a:path w="2666597" h="8609958">
                <a:moveTo>
                  <a:pt x="0" y="0"/>
                </a:moveTo>
                <a:lnTo>
                  <a:pt x="2666597" y="0"/>
                </a:lnTo>
                <a:lnTo>
                  <a:pt x="2666597" y="8609959"/>
                </a:lnTo>
                <a:lnTo>
                  <a:pt x="0" y="8609959"/>
                </a:lnTo>
                <a:lnTo>
                  <a:pt x="0" y="0"/>
                </a:lnTo>
                <a:close/>
              </a:path>
            </a:pathLst>
          </a:custGeom>
          <a:blipFill>
            <a:blip r:embed="rId4"/>
            <a:stretch>
              <a:fillRect l="-96907" t="-26369" r="-414363"/>
            </a:stretch>
          </a:blipFill>
        </p:spPr>
        <p:txBody>
          <a:bodyPr/>
          <a:lstStyle/>
          <a:p>
            <a:endParaRPr lang="en-US"/>
          </a:p>
        </p:txBody>
      </p:sp>
      <p:sp>
        <p:nvSpPr>
          <p:cNvPr id="5" name="Freeform 5"/>
          <p:cNvSpPr/>
          <p:nvPr/>
        </p:nvSpPr>
        <p:spPr>
          <a:xfrm>
            <a:off x="15722364" y="1677042"/>
            <a:ext cx="3673069" cy="8609958"/>
          </a:xfrm>
          <a:custGeom>
            <a:avLst/>
            <a:gdLst/>
            <a:ahLst/>
            <a:cxnLst/>
            <a:rect l="l" t="t" r="r" b="b"/>
            <a:pathLst>
              <a:path w="3673069" h="8609958">
                <a:moveTo>
                  <a:pt x="0" y="0"/>
                </a:moveTo>
                <a:lnTo>
                  <a:pt x="3673069" y="0"/>
                </a:lnTo>
                <a:lnTo>
                  <a:pt x="3673069" y="8609958"/>
                </a:lnTo>
                <a:lnTo>
                  <a:pt x="0" y="8609958"/>
                </a:lnTo>
                <a:lnTo>
                  <a:pt x="0" y="0"/>
                </a:lnTo>
                <a:close/>
              </a:path>
            </a:pathLst>
          </a:custGeom>
          <a:blipFill>
            <a:blip r:embed="rId5"/>
            <a:stretch>
              <a:fillRect l="-126524" r="-125306"/>
            </a:stretch>
          </a:blipFill>
        </p:spPr>
        <p:txBody>
          <a:bodyPr/>
          <a:lstStyle/>
          <a:p>
            <a:endParaRPr lang="en-US"/>
          </a:p>
        </p:txBody>
      </p:sp>
      <p:sp>
        <p:nvSpPr>
          <p:cNvPr id="6" name="Freeform 6"/>
          <p:cNvSpPr/>
          <p:nvPr/>
        </p:nvSpPr>
        <p:spPr>
          <a:xfrm>
            <a:off x="8916192" y="1695657"/>
            <a:ext cx="3397292" cy="8609958"/>
          </a:xfrm>
          <a:custGeom>
            <a:avLst/>
            <a:gdLst/>
            <a:ahLst/>
            <a:cxnLst/>
            <a:rect l="l" t="t" r="r" b="b"/>
            <a:pathLst>
              <a:path w="3397292" h="8609958">
                <a:moveTo>
                  <a:pt x="0" y="0"/>
                </a:moveTo>
                <a:lnTo>
                  <a:pt x="3397292" y="0"/>
                </a:lnTo>
                <a:lnTo>
                  <a:pt x="3397292" y="8609959"/>
                </a:lnTo>
                <a:lnTo>
                  <a:pt x="0" y="8609959"/>
                </a:lnTo>
                <a:lnTo>
                  <a:pt x="0" y="0"/>
                </a:lnTo>
                <a:close/>
              </a:path>
            </a:pathLst>
          </a:custGeom>
          <a:blipFill>
            <a:blip r:embed="rId6"/>
            <a:stretch>
              <a:fillRect l="-86607" r="-184048"/>
            </a:stretch>
          </a:blipFill>
        </p:spPr>
        <p:txBody>
          <a:bodyPr/>
          <a:lstStyle/>
          <a:p>
            <a:endParaRPr lang="en-US"/>
          </a:p>
        </p:txBody>
      </p:sp>
      <p:sp>
        <p:nvSpPr>
          <p:cNvPr id="7" name="Freeform 7"/>
          <p:cNvSpPr/>
          <p:nvPr/>
        </p:nvSpPr>
        <p:spPr>
          <a:xfrm>
            <a:off x="3759395" y="1695657"/>
            <a:ext cx="2490200" cy="8609958"/>
          </a:xfrm>
          <a:custGeom>
            <a:avLst/>
            <a:gdLst/>
            <a:ahLst/>
            <a:cxnLst/>
            <a:rect l="l" t="t" r="r" b="b"/>
            <a:pathLst>
              <a:path w="2490200" h="8609958">
                <a:moveTo>
                  <a:pt x="0" y="0"/>
                </a:moveTo>
                <a:lnTo>
                  <a:pt x="2490200" y="0"/>
                </a:lnTo>
                <a:lnTo>
                  <a:pt x="2490200" y="8609959"/>
                </a:lnTo>
                <a:lnTo>
                  <a:pt x="0" y="8609959"/>
                </a:lnTo>
                <a:lnTo>
                  <a:pt x="0" y="0"/>
                </a:lnTo>
                <a:close/>
              </a:path>
            </a:pathLst>
          </a:custGeom>
          <a:blipFill>
            <a:blip r:embed="rId7"/>
            <a:stretch>
              <a:fillRect l="-74448" r="-344506"/>
            </a:stretch>
          </a:blipFill>
        </p:spPr>
        <p:txBody>
          <a:bodyPr/>
          <a:lstStyle/>
          <a:p>
            <a:endParaRPr lang="en-US"/>
          </a:p>
        </p:txBody>
      </p:sp>
      <p:grpSp>
        <p:nvGrpSpPr>
          <p:cNvPr id="8" name="Group 8"/>
          <p:cNvGrpSpPr/>
          <p:nvPr/>
        </p:nvGrpSpPr>
        <p:grpSpPr>
          <a:xfrm>
            <a:off x="5693187" y="461175"/>
            <a:ext cx="6901625" cy="1234482"/>
            <a:chOff x="0" y="0"/>
            <a:chExt cx="9202167" cy="1645976"/>
          </a:xfrm>
        </p:grpSpPr>
        <p:sp>
          <p:nvSpPr>
            <p:cNvPr id="9" name="TextBox 9"/>
            <p:cNvSpPr txBox="1"/>
            <p:nvPr/>
          </p:nvSpPr>
          <p:spPr>
            <a:xfrm>
              <a:off x="0" y="-47625"/>
              <a:ext cx="9202167" cy="930868"/>
            </a:xfrm>
            <a:prstGeom prst="rect">
              <a:avLst/>
            </a:prstGeom>
          </p:spPr>
          <p:txBody>
            <a:bodyPr lIns="0" tIns="0" rIns="0" bIns="0" rtlCol="0" anchor="t">
              <a:spAutoFit/>
            </a:bodyPr>
            <a:lstStyle/>
            <a:p>
              <a:pPr algn="ctr">
                <a:lnSpc>
                  <a:spcPts val="5763"/>
                </a:lnSpc>
              </a:pPr>
              <a:r>
                <a:rPr lang="en-US" sz="4399" spc="131">
                  <a:solidFill>
                    <a:srgbClr val="FFFFFF"/>
                  </a:solidFill>
                  <a:latin typeface="Aileron Ultra-Bold"/>
                </a:rPr>
                <a:t>WHAT'S THE POINT?</a:t>
              </a:r>
            </a:p>
          </p:txBody>
        </p:sp>
        <p:sp>
          <p:nvSpPr>
            <p:cNvPr id="10" name="TextBox 10"/>
            <p:cNvSpPr txBox="1"/>
            <p:nvPr/>
          </p:nvSpPr>
          <p:spPr>
            <a:xfrm>
              <a:off x="0" y="1067280"/>
              <a:ext cx="9202167" cy="578697"/>
            </a:xfrm>
            <a:prstGeom prst="rect">
              <a:avLst/>
            </a:prstGeom>
          </p:spPr>
          <p:txBody>
            <a:bodyPr lIns="0" tIns="0" rIns="0" bIns="0" rtlCol="0" anchor="t">
              <a:spAutoFit/>
            </a:bodyPr>
            <a:lstStyle/>
            <a:p>
              <a:pPr algn="ctr">
                <a:lnSpc>
                  <a:spcPts val="3640"/>
                </a:lnSpc>
              </a:pPr>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4572000" y="0"/>
            <a:ext cx="15417652" cy="10287000"/>
            <a:chOff x="0" y="0"/>
            <a:chExt cx="20556869" cy="13716000"/>
          </a:xfrm>
        </p:grpSpPr>
        <p:sp>
          <p:nvSpPr>
            <p:cNvPr id="3" name="Freeform 3"/>
            <p:cNvSpPr/>
            <p:nvPr/>
          </p:nvSpPr>
          <p:spPr>
            <a:xfrm>
              <a:off x="0" y="0"/>
              <a:ext cx="20556869" cy="13716000"/>
            </a:xfrm>
            <a:custGeom>
              <a:avLst/>
              <a:gdLst/>
              <a:ahLst/>
              <a:cxnLst/>
              <a:rect l="l" t="t" r="r" b="b"/>
              <a:pathLst>
                <a:path w="20556869" h="13716000">
                  <a:moveTo>
                    <a:pt x="0" y="0"/>
                  </a:moveTo>
                  <a:lnTo>
                    <a:pt x="20556869" y="0"/>
                  </a:lnTo>
                  <a:lnTo>
                    <a:pt x="20556869" y="13716000"/>
                  </a:lnTo>
                  <a:lnTo>
                    <a:pt x="0" y="13716000"/>
                  </a:lnTo>
                  <a:lnTo>
                    <a:pt x="0" y="0"/>
                  </a:lnTo>
                  <a:close/>
                </a:path>
              </a:pathLst>
            </a:custGeom>
            <a:blipFill>
              <a:blip r:embed="rId3"/>
              <a:stretch>
                <a:fillRect/>
              </a:stretch>
            </a:blipFill>
          </p:spPr>
          <p:txBody>
            <a:bodyPr/>
            <a:lstStyle/>
            <a:p>
              <a:endParaRPr lang="en-US"/>
            </a:p>
          </p:txBody>
        </p:sp>
      </p:grpSp>
      <p:grpSp>
        <p:nvGrpSpPr>
          <p:cNvPr id="4" name="Group 4"/>
          <p:cNvGrpSpPr/>
          <p:nvPr/>
        </p:nvGrpSpPr>
        <p:grpSpPr>
          <a:xfrm>
            <a:off x="0" y="0"/>
            <a:ext cx="9144000" cy="10603315"/>
            <a:chOff x="0" y="0"/>
            <a:chExt cx="2408296" cy="2792643"/>
          </a:xfrm>
        </p:grpSpPr>
        <p:sp>
          <p:nvSpPr>
            <p:cNvPr id="5" name="Freeform 5"/>
            <p:cNvSpPr/>
            <p:nvPr/>
          </p:nvSpPr>
          <p:spPr>
            <a:xfrm>
              <a:off x="0" y="0"/>
              <a:ext cx="2408296" cy="2792643"/>
            </a:xfrm>
            <a:custGeom>
              <a:avLst/>
              <a:gdLst/>
              <a:ahLst/>
              <a:cxnLst/>
              <a:rect l="l" t="t" r="r" b="b"/>
              <a:pathLst>
                <a:path w="2408296" h="2792643">
                  <a:moveTo>
                    <a:pt x="0" y="0"/>
                  </a:moveTo>
                  <a:lnTo>
                    <a:pt x="2408296" y="0"/>
                  </a:lnTo>
                  <a:lnTo>
                    <a:pt x="2408296" y="2792643"/>
                  </a:lnTo>
                  <a:lnTo>
                    <a:pt x="0" y="2792643"/>
                  </a:lnTo>
                  <a:close/>
                </a:path>
              </a:pathLst>
            </a:custGeom>
            <a:solidFill>
              <a:srgbClr val="010101"/>
            </a:solidFill>
          </p:spPr>
          <p:txBody>
            <a:bodyPr/>
            <a:lstStyle/>
            <a:p>
              <a:endParaRPr lang="en-US"/>
            </a:p>
          </p:txBody>
        </p:sp>
        <p:sp>
          <p:nvSpPr>
            <p:cNvPr id="6" name="TextBox 6"/>
            <p:cNvSpPr txBox="1"/>
            <p:nvPr/>
          </p:nvSpPr>
          <p:spPr>
            <a:xfrm>
              <a:off x="0" y="-57150"/>
              <a:ext cx="2408296" cy="2849793"/>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638018" y="857250"/>
            <a:ext cx="7867964" cy="6452869"/>
          </a:xfrm>
          <a:prstGeom prst="rect">
            <a:avLst/>
          </a:prstGeom>
        </p:spPr>
        <p:txBody>
          <a:bodyPr lIns="0" tIns="0" rIns="0" bIns="0" rtlCol="0" anchor="t">
            <a:spAutoFit/>
          </a:bodyPr>
          <a:lstStyle/>
          <a:p>
            <a:pPr algn="ctr">
              <a:lnSpc>
                <a:spcPts val="12880"/>
              </a:lnSpc>
            </a:pPr>
            <a:r>
              <a:rPr lang="en-US" sz="9200">
                <a:solidFill>
                  <a:srgbClr val="FFFFFF"/>
                </a:solidFill>
                <a:latin typeface="Canva Sans Bold"/>
              </a:rPr>
              <a:t>Get on the Tax-free Retirement Path</a:t>
            </a:r>
          </a:p>
        </p:txBody>
      </p:sp>
      <p:sp>
        <p:nvSpPr>
          <p:cNvPr id="8" name="TextBox 8"/>
          <p:cNvSpPr txBox="1"/>
          <p:nvPr/>
        </p:nvSpPr>
        <p:spPr>
          <a:xfrm>
            <a:off x="737901" y="8156144"/>
            <a:ext cx="7668199" cy="1177278"/>
          </a:xfrm>
          <a:prstGeom prst="rect">
            <a:avLst/>
          </a:prstGeom>
        </p:spPr>
        <p:txBody>
          <a:bodyPr lIns="0" tIns="0" rIns="0" bIns="0" rtlCol="0" anchor="t">
            <a:spAutoFit/>
          </a:bodyPr>
          <a:lstStyle/>
          <a:p>
            <a:pPr algn="ctr">
              <a:lnSpc>
                <a:spcPts val="9660"/>
              </a:lnSpc>
            </a:pPr>
            <a:r>
              <a:rPr lang="en-US" sz="6900">
                <a:solidFill>
                  <a:srgbClr val="30CCE7"/>
                </a:solidFill>
                <a:latin typeface="Canva Sans Bold"/>
              </a:rPr>
              <a:t>Tax Wise Analysis</a:t>
            </a:r>
          </a:p>
        </p:txBody>
      </p:sp>
      <p:sp>
        <p:nvSpPr>
          <p:cNvPr id="9" name="TextBox 9"/>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10603315"/>
            <a:chOff x="0" y="0"/>
            <a:chExt cx="2408296" cy="2792643"/>
          </a:xfrm>
        </p:grpSpPr>
        <p:sp>
          <p:nvSpPr>
            <p:cNvPr id="3" name="Freeform 3"/>
            <p:cNvSpPr/>
            <p:nvPr/>
          </p:nvSpPr>
          <p:spPr>
            <a:xfrm>
              <a:off x="0" y="0"/>
              <a:ext cx="2408296" cy="2792643"/>
            </a:xfrm>
            <a:custGeom>
              <a:avLst/>
              <a:gdLst/>
              <a:ahLst/>
              <a:cxnLst/>
              <a:rect l="l" t="t" r="r" b="b"/>
              <a:pathLst>
                <a:path w="2408296" h="2792643">
                  <a:moveTo>
                    <a:pt x="0" y="0"/>
                  </a:moveTo>
                  <a:lnTo>
                    <a:pt x="2408296" y="0"/>
                  </a:lnTo>
                  <a:lnTo>
                    <a:pt x="2408296" y="2792643"/>
                  </a:lnTo>
                  <a:lnTo>
                    <a:pt x="0" y="2792643"/>
                  </a:lnTo>
                  <a:close/>
                </a:path>
              </a:pathLst>
            </a:custGeom>
            <a:solidFill>
              <a:srgbClr val="010101"/>
            </a:solidFill>
          </p:spPr>
          <p:txBody>
            <a:bodyPr/>
            <a:lstStyle/>
            <a:p>
              <a:endParaRPr lang="en-US"/>
            </a:p>
          </p:txBody>
        </p:sp>
        <p:sp>
          <p:nvSpPr>
            <p:cNvPr id="4" name="TextBox 4"/>
            <p:cNvSpPr txBox="1"/>
            <p:nvPr/>
          </p:nvSpPr>
          <p:spPr>
            <a:xfrm>
              <a:off x="0" y="-57150"/>
              <a:ext cx="2408296" cy="2849793"/>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3663272" y="-4334158"/>
            <a:ext cx="18180446" cy="18180446"/>
          </a:xfrm>
          <a:custGeom>
            <a:avLst/>
            <a:gdLst/>
            <a:ahLst/>
            <a:cxnLst/>
            <a:rect l="l" t="t" r="r" b="b"/>
            <a:pathLst>
              <a:path w="18180446" h="18180446">
                <a:moveTo>
                  <a:pt x="0" y="0"/>
                </a:moveTo>
                <a:lnTo>
                  <a:pt x="18180446" y="0"/>
                </a:lnTo>
                <a:lnTo>
                  <a:pt x="18180446" y="18180446"/>
                </a:lnTo>
                <a:lnTo>
                  <a:pt x="0" y="181804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1799999">
            <a:off x="8307070" y="2541113"/>
            <a:ext cx="4282440" cy="5543612"/>
          </a:xfrm>
          <a:custGeom>
            <a:avLst/>
            <a:gdLst/>
            <a:ahLst/>
            <a:cxnLst/>
            <a:rect l="l" t="t" r="r" b="b"/>
            <a:pathLst>
              <a:path w="4282440" h="5543612">
                <a:moveTo>
                  <a:pt x="0" y="0"/>
                </a:moveTo>
                <a:lnTo>
                  <a:pt x="4282440" y="0"/>
                </a:lnTo>
                <a:lnTo>
                  <a:pt x="4282440" y="5543612"/>
                </a:lnTo>
                <a:lnTo>
                  <a:pt x="0" y="5543612"/>
                </a:lnTo>
                <a:lnTo>
                  <a:pt x="0" y="0"/>
                </a:lnTo>
                <a:close/>
              </a:path>
            </a:pathLst>
          </a:custGeom>
          <a:blipFill>
            <a:blip r:embed="rId5"/>
            <a:stretch>
              <a:fillRect/>
            </a:stretch>
          </a:blipFill>
        </p:spPr>
        <p:txBody>
          <a:bodyPr/>
          <a:lstStyle/>
          <a:p>
            <a:endParaRPr lang="en-US"/>
          </a:p>
        </p:txBody>
      </p:sp>
      <p:sp>
        <p:nvSpPr>
          <p:cNvPr id="7" name="Freeform 7"/>
          <p:cNvSpPr/>
          <p:nvPr/>
        </p:nvSpPr>
        <p:spPr>
          <a:xfrm rot="900000">
            <a:off x="10710747" y="2656357"/>
            <a:ext cx="4282374" cy="5543526"/>
          </a:xfrm>
          <a:custGeom>
            <a:avLst/>
            <a:gdLst/>
            <a:ahLst/>
            <a:cxnLst/>
            <a:rect l="l" t="t" r="r" b="b"/>
            <a:pathLst>
              <a:path w="4282374" h="5543526">
                <a:moveTo>
                  <a:pt x="0" y="0"/>
                </a:moveTo>
                <a:lnTo>
                  <a:pt x="4282374" y="0"/>
                </a:lnTo>
                <a:lnTo>
                  <a:pt x="4282374" y="5543526"/>
                </a:lnTo>
                <a:lnTo>
                  <a:pt x="0" y="5543526"/>
                </a:lnTo>
                <a:lnTo>
                  <a:pt x="0" y="0"/>
                </a:lnTo>
                <a:close/>
              </a:path>
            </a:pathLst>
          </a:custGeom>
          <a:blipFill>
            <a:blip r:embed="rId6"/>
            <a:stretch>
              <a:fillRect/>
            </a:stretch>
          </a:blipFill>
        </p:spPr>
        <p:txBody>
          <a:bodyPr/>
          <a:lstStyle/>
          <a:p>
            <a:endParaRPr lang="en-US"/>
          </a:p>
        </p:txBody>
      </p:sp>
      <p:sp>
        <p:nvSpPr>
          <p:cNvPr id="8" name="Freeform 8"/>
          <p:cNvSpPr/>
          <p:nvPr/>
        </p:nvSpPr>
        <p:spPr>
          <a:xfrm rot="-899999">
            <a:off x="9324139" y="2541113"/>
            <a:ext cx="4282440" cy="5543612"/>
          </a:xfrm>
          <a:custGeom>
            <a:avLst/>
            <a:gdLst/>
            <a:ahLst/>
            <a:cxnLst/>
            <a:rect l="l" t="t" r="r" b="b"/>
            <a:pathLst>
              <a:path w="4282440" h="5543612">
                <a:moveTo>
                  <a:pt x="0" y="0"/>
                </a:moveTo>
                <a:lnTo>
                  <a:pt x="4282440" y="0"/>
                </a:lnTo>
                <a:lnTo>
                  <a:pt x="4282440" y="5543612"/>
                </a:lnTo>
                <a:lnTo>
                  <a:pt x="0" y="5543612"/>
                </a:lnTo>
                <a:lnTo>
                  <a:pt x="0" y="0"/>
                </a:lnTo>
                <a:close/>
              </a:path>
            </a:pathLst>
          </a:custGeom>
          <a:blipFill>
            <a:blip r:embed="rId7"/>
            <a:stretch>
              <a:fillRect/>
            </a:stretch>
          </a:blipFill>
        </p:spPr>
        <p:txBody>
          <a:bodyPr/>
          <a:lstStyle/>
          <a:p>
            <a:endParaRPr lang="en-US"/>
          </a:p>
        </p:txBody>
      </p:sp>
      <p:sp>
        <p:nvSpPr>
          <p:cNvPr id="9" name="Freeform 9"/>
          <p:cNvSpPr/>
          <p:nvPr/>
        </p:nvSpPr>
        <p:spPr>
          <a:xfrm rot="899999">
            <a:off x="10710757" y="2663449"/>
            <a:ext cx="4282440" cy="5543612"/>
          </a:xfrm>
          <a:custGeom>
            <a:avLst/>
            <a:gdLst/>
            <a:ahLst/>
            <a:cxnLst/>
            <a:rect l="l" t="t" r="r" b="b"/>
            <a:pathLst>
              <a:path w="4282440" h="5543612">
                <a:moveTo>
                  <a:pt x="0" y="0"/>
                </a:moveTo>
                <a:lnTo>
                  <a:pt x="4282440" y="0"/>
                </a:lnTo>
                <a:lnTo>
                  <a:pt x="4282440" y="5543612"/>
                </a:lnTo>
                <a:lnTo>
                  <a:pt x="0" y="5543612"/>
                </a:lnTo>
                <a:lnTo>
                  <a:pt x="0" y="0"/>
                </a:lnTo>
                <a:close/>
              </a:path>
            </a:pathLst>
          </a:custGeom>
          <a:blipFill>
            <a:blip r:embed="rId8"/>
            <a:stretch>
              <a:fillRect/>
            </a:stretch>
          </a:blipFill>
        </p:spPr>
        <p:txBody>
          <a:bodyPr/>
          <a:lstStyle/>
          <a:p>
            <a:endParaRPr lang="en-US"/>
          </a:p>
        </p:txBody>
      </p:sp>
      <p:sp>
        <p:nvSpPr>
          <p:cNvPr id="10" name="Freeform 10"/>
          <p:cNvSpPr/>
          <p:nvPr/>
        </p:nvSpPr>
        <p:spPr>
          <a:xfrm rot="1799999">
            <a:off x="12589486" y="2541010"/>
            <a:ext cx="4282440" cy="5543612"/>
          </a:xfrm>
          <a:custGeom>
            <a:avLst/>
            <a:gdLst/>
            <a:ahLst/>
            <a:cxnLst/>
            <a:rect l="l" t="t" r="r" b="b"/>
            <a:pathLst>
              <a:path w="4282440" h="5543612">
                <a:moveTo>
                  <a:pt x="0" y="0"/>
                </a:moveTo>
                <a:lnTo>
                  <a:pt x="4282440" y="0"/>
                </a:lnTo>
                <a:lnTo>
                  <a:pt x="4282440" y="5543611"/>
                </a:lnTo>
                <a:lnTo>
                  <a:pt x="0" y="5543611"/>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145836" y="8514402"/>
            <a:ext cx="8644176" cy="1335395"/>
          </a:xfrm>
          <a:prstGeom prst="rect">
            <a:avLst/>
          </a:prstGeom>
        </p:spPr>
        <p:txBody>
          <a:bodyPr lIns="0" tIns="0" rIns="0" bIns="0" rtlCol="0" anchor="t">
            <a:spAutoFit/>
          </a:bodyPr>
          <a:lstStyle/>
          <a:p>
            <a:pPr>
              <a:lnSpc>
                <a:spcPts val="10920"/>
              </a:lnSpc>
            </a:pPr>
            <a:r>
              <a:rPr lang="en-US" sz="7800">
                <a:solidFill>
                  <a:srgbClr val="30CCE7"/>
                </a:solidFill>
                <a:latin typeface="Canva Sans Bold"/>
              </a:rPr>
              <a:t>Tax Wise Analysis</a:t>
            </a:r>
          </a:p>
        </p:txBody>
      </p:sp>
      <p:sp>
        <p:nvSpPr>
          <p:cNvPr id="12" name="TextBox 12"/>
          <p:cNvSpPr txBox="1"/>
          <p:nvPr/>
        </p:nvSpPr>
        <p:spPr>
          <a:xfrm>
            <a:off x="0" y="419417"/>
            <a:ext cx="9703429" cy="1094740"/>
          </a:xfrm>
          <a:prstGeom prst="rect">
            <a:avLst/>
          </a:prstGeom>
        </p:spPr>
        <p:txBody>
          <a:bodyPr lIns="0" tIns="0" rIns="0" bIns="0" rtlCol="0" anchor="t">
            <a:spAutoFit/>
          </a:bodyPr>
          <a:lstStyle/>
          <a:p>
            <a:pPr algn="ctr">
              <a:lnSpc>
                <a:spcPts val="8959"/>
              </a:lnSpc>
            </a:pPr>
            <a:r>
              <a:rPr lang="en-US" sz="6399">
                <a:solidFill>
                  <a:srgbClr val="D86F40"/>
                </a:solidFill>
                <a:latin typeface="Canva Sans Bold"/>
              </a:rPr>
              <a:t>Tax-free Retirement Kit</a:t>
            </a:r>
          </a:p>
        </p:txBody>
      </p:sp>
      <p:sp>
        <p:nvSpPr>
          <p:cNvPr id="13" name="TextBox 13"/>
          <p:cNvSpPr txBox="1"/>
          <p:nvPr/>
        </p:nvSpPr>
        <p:spPr>
          <a:xfrm>
            <a:off x="638018" y="1909233"/>
            <a:ext cx="6570018" cy="5474589"/>
          </a:xfrm>
          <a:prstGeom prst="rect">
            <a:avLst/>
          </a:prstGeom>
        </p:spPr>
        <p:txBody>
          <a:bodyPr lIns="0" tIns="0" rIns="0" bIns="0" rtlCol="0" anchor="t">
            <a:spAutoFit/>
          </a:bodyPr>
          <a:lstStyle/>
          <a:p>
            <a:pPr marL="906780" lvl="1" indent="-453390">
              <a:lnSpc>
                <a:spcPts val="7308"/>
              </a:lnSpc>
              <a:buFont typeface="Arial"/>
              <a:buChar char="•"/>
            </a:pPr>
            <a:r>
              <a:rPr lang="en-US" sz="4200">
                <a:solidFill>
                  <a:srgbClr val="FFFFFF"/>
                </a:solidFill>
                <a:latin typeface="Canva Sans"/>
              </a:rPr>
              <a:t>Tax-free retirement white paper</a:t>
            </a:r>
          </a:p>
          <a:p>
            <a:pPr marL="906780" lvl="1" indent="-453390">
              <a:lnSpc>
                <a:spcPts val="7308"/>
              </a:lnSpc>
              <a:buFont typeface="Arial"/>
              <a:buChar char="•"/>
            </a:pPr>
            <a:r>
              <a:rPr lang="en-US" sz="4200">
                <a:solidFill>
                  <a:srgbClr val="FFFFFF"/>
                </a:solidFill>
                <a:latin typeface="Canva Sans"/>
              </a:rPr>
              <a:t>Retirement Mythbusters</a:t>
            </a:r>
          </a:p>
          <a:p>
            <a:pPr marL="906780" lvl="1" indent="-453390">
              <a:lnSpc>
                <a:spcPts val="7308"/>
              </a:lnSpc>
              <a:buFont typeface="Arial"/>
              <a:buChar char="•"/>
            </a:pPr>
            <a:r>
              <a:rPr lang="en-US" sz="4200">
                <a:solidFill>
                  <a:srgbClr val="FFFFFF"/>
                </a:solidFill>
                <a:latin typeface="Canva Sans"/>
              </a:rPr>
              <a:t>Tax-free Retirement Snapshot</a:t>
            </a:r>
          </a:p>
        </p:txBody>
      </p:sp>
      <p:sp>
        <p:nvSpPr>
          <p:cNvPr id="14" name="TextBox 14"/>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616" y="2332484"/>
            <a:ext cx="9068877" cy="857250"/>
          </a:xfrm>
          <a:prstGeom prst="rect">
            <a:avLst/>
          </a:prstGeom>
        </p:spPr>
        <p:txBody>
          <a:bodyPr lIns="0" tIns="0" rIns="0" bIns="0" rtlCol="0" anchor="t">
            <a:spAutoFit/>
          </a:bodyPr>
          <a:lstStyle/>
          <a:p>
            <a:pPr marL="0" lvl="0" indent="0" algn="l">
              <a:lnSpc>
                <a:spcPts val="6720"/>
              </a:lnSpc>
              <a:spcBef>
                <a:spcPct val="0"/>
              </a:spcBef>
            </a:pPr>
            <a:r>
              <a:rPr lang="en-US" sz="5600">
                <a:solidFill>
                  <a:srgbClr val="DFE5EA"/>
                </a:solidFill>
                <a:latin typeface="Cy Grotesk Wide"/>
              </a:rPr>
              <a:t>Why Do I Do This?</a:t>
            </a:r>
          </a:p>
        </p:txBody>
      </p:sp>
      <p:sp>
        <p:nvSpPr>
          <p:cNvPr id="3" name="AutoShape 3"/>
          <p:cNvSpPr/>
          <p:nvPr/>
        </p:nvSpPr>
        <p:spPr>
          <a:xfrm flipV="1">
            <a:off x="1028700" y="3337361"/>
            <a:ext cx="4340005" cy="19050"/>
          </a:xfrm>
          <a:prstGeom prst="line">
            <a:avLst/>
          </a:prstGeom>
          <a:ln w="38100" cap="flat">
            <a:solidFill>
              <a:srgbClr val="D86F40"/>
            </a:solidFill>
            <a:prstDash val="solid"/>
            <a:headEnd type="none" w="sm" len="sm"/>
            <a:tailEnd type="none" w="sm" len="sm"/>
          </a:ln>
        </p:spPr>
        <p:txBody>
          <a:bodyPr/>
          <a:lstStyle/>
          <a:p>
            <a:endParaRPr lang="en-US"/>
          </a:p>
        </p:txBody>
      </p:sp>
      <p:grpSp>
        <p:nvGrpSpPr>
          <p:cNvPr id="4" name="Group 4"/>
          <p:cNvGrpSpPr/>
          <p:nvPr/>
        </p:nvGrpSpPr>
        <p:grpSpPr>
          <a:xfrm>
            <a:off x="509170" y="3461186"/>
            <a:ext cx="8349792" cy="6138396"/>
            <a:chOff x="0" y="0"/>
            <a:chExt cx="1935562" cy="1422940"/>
          </a:xfrm>
        </p:grpSpPr>
        <p:sp>
          <p:nvSpPr>
            <p:cNvPr id="5" name="Freeform 5"/>
            <p:cNvSpPr/>
            <p:nvPr/>
          </p:nvSpPr>
          <p:spPr>
            <a:xfrm>
              <a:off x="0" y="0"/>
              <a:ext cx="1935563" cy="1422940"/>
            </a:xfrm>
            <a:custGeom>
              <a:avLst/>
              <a:gdLst/>
              <a:ahLst/>
              <a:cxnLst/>
              <a:rect l="l" t="t" r="r" b="b"/>
              <a:pathLst>
                <a:path w="1935563" h="1422940">
                  <a:moveTo>
                    <a:pt x="1811102" y="1422940"/>
                  </a:moveTo>
                  <a:lnTo>
                    <a:pt x="124460" y="1422940"/>
                  </a:lnTo>
                  <a:cubicBezTo>
                    <a:pt x="55880" y="1422940"/>
                    <a:pt x="0" y="1367060"/>
                    <a:pt x="0" y="1298479"/>
                  </a:cubicBezTo>
                  <a:lnTo>
                    <a:pt x="0" y="124460"/>
                  </a:lnTo>
                  <a:cubicBezTo>
                    <a:pt x="0" y="55880"/>
                    <a:pt x="55880" y="0"/>
                    <a:pt x="124460" y="0"/>
                  </a:cubicBezTo>
                  <a:lnTo>
                    <a:pt x="1811103" y="0"/>
                  </a:lnTo>
                  <a:cubicBezTo>
                    <a:pt x="1879683" y="0"/>
                    <a:pt x="1935563" y="55880"/>
                    <a:pt x="1935563" y="124460"/>
                  </a:cubicBezTo>
                  <a:lnTo>
                    <a:pt x="1935563" y="1298480"/>
                  </a:lnTo>
                  <a:cubicBezTo>
                    <a:pt x="1935563" y="1367060"/>
                    <a:pt x="1879683" y="1422940"/>
                    <a:pt x="1811103" y="1422940"/>
                  </a:cubicBezTo>
                  <a:close/>
                </a:path>
              </a:pathLst>
            </a:custGeom>
            <a:solidFill>
              <a:srgbClr val="FFFFFF">
                <a:alpha val="29804"/>
              </a:srgbClr>
            </a:solidFill>
          </p:spPr>
          <p:txBody>
            <a:bodyPr/>
            <a:lstStyle/>
            <a:p>
              <a:endParaRPr lang="en-US"/>
            </a:p>
          </p:txBody>
        </p:sp>
      </p:grpSp>
      <p:sp>
        <p:nvSpPr>
          <p:cNvPr id="6" name="Freeform 6"/>
          <p:cNvSpPr/>
          <p:nvPr/>
        </p:nvSpPr>
        <p:spPr>
          <a:xfrm>
            <a:off x="12005235" y="233125"/>
            <a:ext cx="6274368" cy="9820751"/>
          </a:xfrm>
          <a:custGeom>
            <a:avLst/>
            <a:gdLst/>
            <a:ahLst/>
            <a:cxnLst/>
            <a:rect l="l" t="t" r="r" b="b"/>
            <a:pathLst>
              <a:path w="6274368" h="9820751">
                <a:moveTo>
                  <a:pt x="0" y="0"/>
                </a:moveTo>
                <a:lnTo>
                  <a:pt x="6274369" y="0"/>
                </a:lnTo>
                <a:lnTo>
                  <a:pt x="6274369" y="9820750"/>
                </a:lnTo>
                <a:lnTo>
                  <a:pt x="0" y="9820750"/>
                </a:lnTo>
                <a:lnTo>
                  <a:pt x="0" y="0"/>
                </a:lnTo>
                <a:close/>
              </a:path>
            </a:pathLst>
          </a:custGeom>
          <a:blipFill>
            <a:blip r:embed="rId3"/>
            <a:stretch>
              <a:fillRect/>
            </a:stretch>
          </a:blipFill>
        </p:spPr>
        <p:txBody>
          <a:bodyPr/>
          <a:lstStyle/>
          <a:p>
            <a:endParaRPr lang="en-US"/>
          </a:p>
        </p:txBody>
      </p:sp>
      <p:sp>
        <p:nvSpPr>
          <p:cNvPr id="7" name="Freeform 7"/>
          <p:cNvSpPr/>
          <p:nvPr/>
        </p:nvSpPr>
        <p:spPr>
          <a:xfrm>
            <a:off x="8060483" y="233125"/>
            <a:ext cx="5337242" cy="9820751"/>
          </a:xfrm>
          <a:custGeom>
            <a:avLst/>
            <a:gdLst/>
            <a:ahLst/>
            <a:cxnLst/>
            <a:rect l="l" t="t" r="r" b="b"/>
            <a:pathLst>
              <a:path w="5337242" h="9820751">
                <a:moveTo>
                  <a:pt x="0" y="0"/>
                </a:moveTo>
                <a:lnTo>
                  <a:pt x="5337242" y="0"/>
                </a:lnTo>
                <a:lnTo>
                  <a:pt x="5337242" y="9820750"/>
                </a:lnTo>
                <a:lnTo>
                  <a:pt x="0" y="9820750"/>
                </a:lnTo>
                <a:lnTo>
                  <a:pt x="0" y="0"/>
                </a:lnTo>
                <a:close/>
              </a:path>
            </a:pathLst>
          </a:custGeom>
          <a:blipFill>
            <a:blip r:embed="rId4"/>
            <a:stretch>
              <a:fillRect l="-7773" t="-1360" r="-28734" b="-1360"/>
            </a:stretch>
          </a:blipFill>
        </p:spPr>
        <p:txBody>
          <a:bodyPr/>
          <a:lstStyle/>
          <a:p>
            <a:endParaRPr lang="en-US"/>
          </a:p>
        </p:txBody>
      </p:sp>
      <p:sp>
        <p:nvSpPr>
          <p:cNvPr id="8" name="TextBox 8"/>
          <p:cNvSpPr txBox="1"/>
          <p:nvPr/>
        </p:nvSpPr>
        <p:spPr>
          <a:xfrm>
            <a:off x="549256" y="5443581"/>
            <a:ext cx="8269621" cy="1455420"/>
          </a:xfrm>
          <a:prstGeom prst="rect">
            <a:avLst/>
          </a:prstGeom>
        </p:spPr>
        <p:txBody>
          <a:bodyPr lIns="0" tIns="0" rIns="0" bIns="0" rtlCol="0" anchor="t">
            <a:spAutoFit/>
          </a:bodyPr>
          <a:lstStyle/>
          <a:p>
            <a:pPr>
              <a:lnSpc>
                <a:spcPts val="5880"/>
              </a:lnSpc>
            </a:pPr>
            <a:r>
              <a:rPr lang="en-US" sz="4200">
                <a:solidFill>
                  <a:srgbClr val="DFE5EA"/>
                </a:solidFill>
                <a:latin typeface="Canva Sans Bold"/>
              </a:rPr>
              <a:t>401Ks and IRAs are tax-efficient</a:t>
            </a:r>
          </a:p>
        </p:txBody>
      </p:sp>
      <p:sp>
        <p:nvSpPr>
          <p:cNvPr id="9" name="TextBox 9"/>
          <p:cNvSpPr txBox="1"/>
          <p:nvPr/>
        </p:nvSpPr>
        <p:spPr>
          <a:xfrm>
            <a:off x="589341" y="3844694"/>
            <a:ext cx="7760451" cy="1455420"/>
          </a:xfrm>
          <a:prstGeom prst="rect">
            <a:avLst/>
          </a:prstGeom>
        </p:spPr>
        <p:txBody>
          <a:bodyPr lIns="0" tIns="0" rIns="0" bIns="0" rtlCol="0" anchor="t">
            <a:spAutoFit/>
          </a:bodyPr>
          <a:lstStyle/>
          <a:p>
            <a:pPr>
              <a:lnSpc>
                <a:spcPts val="5880"/>
              </a:lnSpc>
            </a:pPr>
            <a:r>
              <a:rPr lang="en-US" sz="4200">
                <a:solidFill>
                  <a:srgbClr val="30B3E7"/>
                </a:solidFill>
                <a:latin typeface="Canva Sans Bold"/>
              </a:rPr>
              <a:t>What was she taught about retirement regarding taxes?</a:t>
            </a:r>
          </a:p>
        </p:txBody>
      </p:sp>
      <p:sp>
        <p:nvSpPr>
          <p:cNvPr id="10" name="TextBox 10"/>
          <p:cNvSpPr txBox="1"/>
          <p:nvPr/>
        </p:nvSpPr>
        <p:spPr>
          <a:xfrm>
            <a:off x="509170" y="7041876"/>
            <a:ext cx="8269621" cy="1455420"/>
          </a:xfrm>
          <a:prstGeom prst="rect">
            <a:avLst/>
          </a:prstGeom>
        </p:spPr>
        <p:txBody>
          <a:bodyPr lIns="0" tIns="0" rIns="0" bIns="0" rtlCol="0" anchor="t">
            <a:spAutoFit/>
          </a:bodyPr>
          <a:lstStyle/>
          <a:p>
            <a:pPr>
              <a:lnSpc>
                <a:spcPts val="5880"/>
              </a:lnSpc>
            </a:pPr>
            <a:r>
              <a:rPr lang="en-US" sz="4200">
                <a:solidFill>
                  <a:srgbClr val="DFE5EA"/>
                </a:solidFill>
                <a:latin typeface="Canva Sans Bold"/>
              </a:rPr>
              <a:t>Taxes are just something you</a:t>
            </a:r>
          </a:p>
          <a:p>
            <a:pPr>
              <a:lnSpc>
                <a:spcPts val="5880"/>
              </a:lnSpc>
            </a:pPr>
            <a:r>
              <a:rPr lang="en-US" sz="4200">
                <a:solidFill>
                  <a:srgbClr val="DFE5EA"/>
                </a:solidFill>
                <a:latin typeface="Canva Sans Bold"/>
              </a:rPr>
              <a:t>have to live with</a:t>
            </a:r>
          </a:p>
        </p:txBody>
      </p:sp>
      <p:sp>
        <p:nvSpPr>
          <p:cNvPr id="11" name="TextBox 11"/>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616" y="2332484"/>
            <a:ext cx="9068877" cy="857250"/>
          </a:xfrm>
          <a:prstGeom prst="rect">
            <a:avLst/>
          </a:prstGeom>
        </p:spPr>
        <p:txBody>
          <a:bodyPr lIns="0" tIns="0" rIns="0" bIns="0" rtlCol="0" anchor="t">
            <a:spAutoFit/>
          </a:bodyPr>
          <a:lstStyle/>
          <a:p>
            <a:pPr marL="0" lvl="0" indent="0" algn="l">
              <a:lnSpc>
                <a:spcPts val="6720"/>
              </a:lnSpc>
              <a:spcBef>
                <a:spcPct val="0"/>
              </a:spcBef>
            </a:pPr>
            <a:r>
              <a:rPr lang="en-US" sz="5600">
                <a:solidFill>
                  <a:srgbClr val="DFE5EA"/>
                </a:solidFill>
                <a:latin typeface="Cy Grotesk Wide"/>
              </a:rPr>
              <a:t>Why Do I Do This?</a:t>
            </a:r>
          </a:p>
        </p:txBody>
      </p:sp>
      <p:sp>
        <p:nvSpPr>
          <p:cNvPr id="3" name="AutoShape 3"/>
          <p:cNvSpPr/>
          <p:nvPr/>
        </p:nvSpPr>
        <p:spPr>
          <a:xfrm flipV="1">
            <a:off x="1028700" y="3337361"/>
            <a:ext cx="4340005" cy="19050"/>
          </a:xfrm>
          <a:prstGeom prst="line">
            <a:avLst/>
          </a:prstGeom>
          <a:ln w="38100" cap="flat">
            <a:solidFill>
              <a:srgbClr val="D86F40"/>
            </a:solidFill>
            <a:prstDash val="solid"/>
            <a:headEnd type="none" w="sm" len="sm"/>
            <a:tailEnd type="none" w="sm" len="sm"/>
          </a:ln>
        </p:spPr>
        <p:txBody>
          <a:bodyPr/>
          <a:lstStyle/>
          <a:p>
            <a:endParaRPr lang="en-US"/>
          </a:p>
        </p:txBody>
      </p:sp>
      <p:grpSp>
        <p:nvGrpSpPr>
          <p:cNvPr id="4" name="Group 4"/>
          <p:cNvGrpSpPr/>
          <p:nvPr/>
        </p:nvGrpSpPr>
        <p:grpSpPr>
          <a:xfrm>
            <a:off x="509170" y="3461186"/>
            <a:ext cx="8349792" cy="6138396"/>
            <a:chOff x="0" y="0"/>
            <a:chExt cx="1935562" cy="1422940"/>
          </a:xfrm>
        </p:grpSpPr>
        <p:sp>
          <p:nvSpPr>
            <p:cNvPr id="5" name="Freeform 5"/>
            <p:cNvSpPr/>
            <p:nvPr/>
          </p:nvSpPr>
          <p:spPr>
            <a:xfrm>
              <a:off x="0" y="0"/>
              <a:ext cx="1935563" cy="1422940"/>
            </a:xfrm>
            <a:custGeom>
              <a:avLst/>
              <a:gdLst/>
              <a:ahLst/>
              <a:cxnLst/>
              <a:rect l="l" t="t" r="r" b="b"/>
              <a:pathLst>
                <a:path w="1935563" h="1422940">
                  <a:moveTo>
                    <a:pt x="1811102" y="1422940"/>
                  </a:moveTo>
                  <a:lnTo>
                    <a:pt x="124460" y="1422940"/>
                  </a:lnTo>
                  <a:cubicBezTo>
                    <a:pt x="55880" y="1422940"/>
                    <a:pt x="0" y="1367060"/>
                    <a:pt x="0" y="1298479"/>
                  </a:cubicBezTo>
                  <a:lnTo>
                    <a:pt x="0" y="124460"/>
                  </a:lnTo>
                  <a:cubicBezTo>
                    <a:pt x="0" y="55880"/>
                    <a:pt x="55880" y="0"/>
                    <a:pt x="124460" y="0"/>
                  </a:cubicBezTo>
                  <a:lnTo>
                    <a:pt x="1811103" y="0"/>
                  </a:lnTo>
                  <a:cubicBezTo>
                    <a:pt x="1879683" y="0"/>
                    <a:pt x="1935563" y="55880"/>
                    <a:pt x="1935563" y="124460"/>
                  </a:cubicBezTo>
                  <a:lnTo>
                    <a:pt x="1935563" y="1298480"/>
                  </a:lnTo>
                  <a:cubicBezTo>
                    <a:pt x="1935563" y="1367060"/>
                    <a:pt x="1879683" y="1422940"/>
                    <a:pt x="1811103" y="1422940"/>
                  </a:cubicBezTo>
                  <a:close/>
                </a:path>
              </a:pathLst>
            </a:custGeom>
            <a:solidFill>
              <a:srgbClr val="FFFFFF">
                <a:alpha val="29804"/>
              </a:srgbClr>
            </a:solidFill>
          </p:spPr>
          <p:txBody>
            <a:bodyPr/>
            <a:lstStyle/>
            <a:p>
              <a:endParaRPr lang="en-US"/>
            </a:p>
          </p:txBody>
        </p:sp>
      </p:grpSp>
      <p:sp>
        <p:nvSpPr>
          <p:cNvPr id="6" name="Freeform 6"/>
          <p:cNvSpPr/>
          <p:nvPr/>
        </p:nvSpPr>
        <p:spPr>
          <a:xfrm>
            <a:off x="12005235" y="233125"/>
            <a:ext cx="6274368" cy="9820751"/>
          </a:xfrm>
          <a:custGeom>
            <a:avLst/>
            <a:gdLst/>
            <a:ahLst/>
            <a:cxnLst/>
            <a:rect l="l" t="t" r="r" b="b"/>
            <a:pathLst>
              <a:path w="6274368" h="9820751">
                <a:moveTo>
                  <a:pt x="0" y="0"/>
                </a:moveTo>
                <a:lnTo>
                  <a:pt x="6274369" y="0"/>
                </a:lnTo>
                <a:lnTo>
                  <a:pt x="6274369" y="9820750"/>
                </a:lnTo>
                <a:lnTo>
                  <a:pt x="0" y="9820750"/>
                </a:lnTo>
                <a:lnTo>
                  <a:pt x="0" y="0"/>
                </a:lnTo>
                <a:close/>
              </a:path>
            </a:pathLst>
          </a:custGeom>
          <a:blipFill>
            <a:blip r:embed="rId3"/>
            <a:stretch>
              <a:fillRect/>
            </a:stretch>
          </a:blipFill>
        </p:spPr>
        <p:txBody>
          <a:bodyPr/>
          <a:lstStyle/>
          <a:p>
            <a:endParaRPr lang="en-US"/>
          </a:p>
        </p:txBody>
      </p:sp>
      <p:sp>
        <p:nvSpPr>
          <p:cNvPr id="7" name="Freeform 7"/>
          <p:cNvSpPr/>
          <p:nvPr/>
        </p:nvSpPr>
        <p:spPr>
          <a:xfrm>
            <a:off x="8060483" y="233125"/>
            <a:ext cx="5337242" cy="9820751"/>
          </a:xfrm>
          <a:custGeom>
            <a:avLst/>
            <a:gdLst/>
            <a:ahLst/>
            <a:cxnLst/>
            <a:rect l="l" t="t" r="r" b="b"/>
            <a:pathLst>
              <a:path w="5337242" h="9820751">
                <a:moveTo>
                  <a:pt x="0" y="0"/>
                </a:moveTo>
                <a:lnTo>
                  <a:pt x="5337242" y="0"/>
                </a:lnTo>
                <a:lnTo>
                  <a:pt x="5337242" y="9820750"/>
                </a:lnTo>
                <a:lnTo>
                  <a:pt x="0" y="9820750"/>
                </a:lnTo>
                <a:lnTo>
                  <a:pt x="0" y="0"/>
                </a:lnTo>
                <a:close/>
              </a:path>
            </a:pathLst>
          </a:custGeom>
          <a:blipFill>
            <a:blip r:embed="rId4"/>
            <a:stretch>
              <a:fillRect l="-7773" t="-1360" r="-28734" b="-1360"/>
            </a:stretch>
          </a:blipFill>
        </p:spPr>
        <p:txBody>
          <a:bodyPr/>
          <a:lstStyle/>
          <a:p>
            <a:endParaRPr lang="en-US"/>
          </a:p>
        </p:txBody>
      </p:sp>
      <p:sp>
        <p:nvSpPr>
          <p:cNvPr id="8" name="TextBox 8"/>
          <p:cNvSpPr txBox="1"/>
          <p:nvPr/>
        </p:nvSpPr>
        <p:spPr>
          <a:xfrm>
            <a:off x="549256" y="5443581"/>
            <a:ext cx="8269621" cy="712470"/>
          </a:xfrm>
          <a:prstGeom prst="rect">
            <a:avLst/>
          </a:prstGeom>
        </p:spPr>
        <p:txBody>
          <a:bodyPr lIns="0" tIns="0" rIns="0" bIns="0" rtlCol="0" anchor="t">
            <a:spAutoFit/>
          </a:bodyPr>
          <a:lstStyle/>
          <a:p>
            <a:pPr>
              <a:lnSpc>
                <a:spcPts val="5880"/>
              </a:lnSpc>
            </a:pPr>
            <a:r>
              <a:rPr lang="en-US" sz="4200">
                <a:solidFill>
                  <a:srgbClr val="DFE5EA"/>
                </a:solidFill>
                <a:latin typeface="Canva Sans Bold"/>
              </a:rPr>
              <a:t>You probably won’t need it...</a:t>
            </a:r>
          </a:p>
        </p:txBody>
      </p:sp>
      <p:sp>
        <p:nvSpPr>
          <p:cNvPr id="9" name="TextBox 9"/>
          <p:cNvSpPr txBox="1"/>
          <p:nvPr/>
        </p:nvSpPr>
        <p:spPr>
          <a:xfrm>
            <a:off x="589341" y="3844694"/>
            <a:ext cx="7760451" cy="1455420"/>
          </a:xfrm>
          <a:prstGeom prst="rect">
            <a:avLst/>
          </a:prstGeom>
        </p:spPr>
        <p:txBody>
          <a:bodyPr lIns="0" tIns="0" rIns="0" bIns="0" rtlCol="0" anchor="t">
            <a:spAutoFit/>
          </a:bodyPr>
          <a:lstStyle/>
          <a:p>
            <a:pPr>
              <a:lnSpc>
                <a:spcPts val="5880"/>
              </a:lnSpc>
            </a:pPr>
            <a:r>
              <a:rPr lang="en-US" sz="4200">
                <a:solidFill>
                  <a:srgbClr val="30B3E7"/>
                </a:solidFill>
                <a:latin typeface="Canva Sans Bold"/>
              </a:rPr>
              <a:t>What was she taught about retirement long-term care?</a:t>
            </a:r>
          </a:p>
        </p:txBody>
      </p:sp>
      <p:sp>
        <p:nvSpPr>
          <p:cNvPr id="10" name="TextBox 10"/>
          <p:cNvSpPr txBox="1"/>
          <p:nvPr/>
        </p:nvSpPr>
        <p:spPr>
          <a:xfrm>
            <a:off x="589341" y="6622776"/>
            <a:ext cx="8269621" cy="712470"/>
          </a:xfrm>
          <a:prstGeom prst="rect">
            <a:avLst/>
          </a:prstGeom>
        </p:spPr>
        <p:txBody>
          <a:bodyPr lIns="0" tIns="0" rIns="0" bIns="0" rtlCol="0" anchor="t">
            <a:spAutoFit/>
          </a:bodyPr>
          <a:lstStyle/>
          <a:p>
            <a:pPr>
              <a:lnSpc>
                <a:spcPts val="5880"/>
              </a:lnSpc>
            </a:pPr>
            <a:r>
              <a:rPr lang="en-US" sz="4200">
                <a:solidFill>
                  <a:srgbClr val="DFE5EA"/>
                </a:solidFill>
                <a:latin typeface="Canva Sans Bold"/>
              </a:rPr>
              <a:t>Your assets can pay for it</a:t>
            </a:r>
          </a:p>
        </p:txBody>
      </p:sp>
      <p:sp>
        <p:nvSpPr>
          <p:cNvPr id="11" name="TextBox 11"/>
          <p:cNvSpPr txBox="1"/>
          <p:nvPr/>
        </p:nvSpPr>
        <p:spPr>
          <a:xfrm>
            <a:off x="0" y="9933725"/>
            <a:ext cx="2752246" cy="198120"/>
          </a:xfrm>
          <a:prstGeom prst="rect">
            <a:avLst/>
          </a:prstGeom>
        </p:spPr>
        <p:txBody>
          <a:bodyPr lIns="0" tIns="0" rIns="0" bIns="0" rtlCol="0" anchor="t">
            <a:spAutoFit/>
          </a:bodyPr>
          <a:lstStyle/>
          <a:p>
            <a:pPr>
              <a:lnSpc>
                <a:spcPts val="1679"/>
              </a:lnSpc>
            </a:pPr>
            <a:r>
              <a:rPr lang="en-US" sz="1200">
                <a:solidFill>
                  <a:srgbClr val="FFFFFF"/>
                </a:solidFill>
                <a:latin typeface="Canva Sans"/>
              </a:rPr>
              <a:t>© 2023 Plan Wise. All Right Reserved.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7009</Words>
  <Application>Microsoft Macintosh PowerPoint</Application>
  <PresentationFormat>Custom</PresentationFormat>
  <Paragraphs>1103</Paragraphs>
  <Slides>73</Slides>
  <Notes>68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73</vt:i4>
      </vt:variant>
    </vt:vector>
  </HeadingPairs>
  <TitlesOfParts>
    <vt:vector size="90" baseType="lpstr">
      <vt:lpstr>Arial Nova Italics</vt:lpstr>
      <vt:lpstr>Cy Grotesk Wide</vt:lpstr>
      <vt:lpstr>Aileron Heavy</vt:lpstr>
      <vt:lpstr>Calibri</vt:lpstr>
      <vt:lpstr>Aileron Ultra-Bold</vt:lpstr>
      <vt:lpstr>Roboto Italics</vt:lpstr>
      <vt:lpstr>Canva Sans Bold</vt:lpstr>
      <vt:lpstr>Canva Sans Bold Italics</vt:lpstr>
      <vt:lpstr>Canva Sans</vt:lpstr>
      <vt:lpstr>Cy Grotesk Wide Bold</vt:lpstr>
      <vt:lpstr>Arial</vt:lpstr>
      <vt:lpstr>Roboto</vt:lpstr>
      <vt:lpstr>Canva Sans Italics</vt:lpstr>
      <vt:lpstr>Arial Nova</vt:lpstr>
      <vt:lpstr>Public Sans Bold</vt:lpstr>
      <vt:lpstr>Public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Tax-free Retirement Path - TW</dc:title>
  <cp:lastModifiedBy>Keith Cooper</cp:lastModifiedBy>
  <cp:revision>2</cp:revision>
  <dcterms:created xsi:type="dcterms:W3CDTF">2006-08-16T00:00:00Z</dcterms:created>
  <dcterms:modified xsi:type="dcterms:W3CDTF">2024-03-26T22:25:41Z</dcterms:modified>
  <dc:identifier>DAFzm0Wp178</dc:identifier>
</cp:coreProperties>
</file>